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9" r:id="rId2"/>
    <p:sldId id="280" r:id="rId3"/>
    <p:sldId id="273" r:id="rId4"/>
    <p:sldId id="299" r:id="rId5"/>
    <p:sldId id="271" r:id="rId6"/>
    <p:sldId id="282" r:id="rId7"/>
    <p:sldId id="302" r:id="rId8"/>
    <p:sldId id="324" r:id="rId9"/>
    <p:sldId id="323" r:id="rId10"/>
    <p:sldId id="325" r:id="rId11"/>
    <p:sldId id="297" r:id="rId12"/>
    <p:sldId id="288" r:id="rId13"/>
    <p:sldId id="275" r:id="rId14"/>
    <p:sldId id="309" r:id="rId15"/>
    <p:sldId id="306" r:id="rId16"/>
    <p:sldId id="307" r:id="rId17"/>
    <p:sldId id="322" r:id="rId18"/>
    <p:sldId id="311" r:id="rId19"/>
    <p:sldId id="321" r:id="rId20"/>
    <p:sldId id="310" r:id="rId21"/>
    <p:sldId id="277" r:id="rId22"/>
    <p:sldId id="278" r:id="rId23"/>
    <p:sldId id="312" r:id="rId24"/>
    <p:sldId id="313" r:id="rId25"/>
    <p:sldId id="326" r:id="rId26"/>
    <p:sldId id="314" r:id="rId27"/>
    <p:sldId id="315" r:id="rId28"/>
    <p:sldId id="319" r:id="rId29"/>
    <p:sldId id="318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757"/>
    <a:srgbClr val="FA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>
        <p:scale>
          <a:sx n="114" d="100"/>
          <a:sy n="114" d="100"/>
        </p:scale>
        <p:origin x="31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2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1BE7-F5BC-B006-7853-F4B5D3FC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8D774-E955-BABE-C71B-238192304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46632-1EC4-0FD0-724A-E31BFE302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83C5-E88A-53BD-1A0E-293FED004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5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\.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8D050-57DE-1737-72EA-13F7923B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A71C1-777C-6888-5F22-86E6B4FE7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A9986-3F51-38D1-6FCA-99DC38CD7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0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8D050-57DE-1737-72EA-13F7923B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A71C1-777C-6888-5F22-86E6B4FE7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A9986-3F51-38D1-6FCA-99DC38CD7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0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73438ea44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73438ea44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297712"/>
            <a:ext cx="8520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9369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378" lvl="1" indent="-393690">
              <a:spcBef>
                <a:spcPts val="1000"/>
              </a:spcBef>
              <a:spcAft>
                <a:spcPts val="0"/>
              </a:spcAft>
              <a:buSzPts val="2600"/>
              <a:buChar char="○"/>
              <a:defRPr/>
            </a:lvl2pPr>
            <a:lvl3pPr marL="1371566" lvl="2" indent="-393690">
              <a:spcBef>
                <a:spcPts val="1000"/>
              </a:spcBef>
              <a:spcAft>
                <a:spcPts val="0"/>
              </a:spcAft>
              <a:buSzPts val="2600"/>
              <a:buChar char="■"/>
              <a:defRPr/>
            </a:lvl3pPr>
            <a:lvl4pPr marL="1828754" lvl="3" indent="-393690">
              <a:spcBef>
                <a:spcPts val="1000"/>
              </a:spcBef>
              <a:spcAft>
                <a:spcPts val="0"/>
              </a:spcAft>
              <a:buSzPts val="2600"/>
              <a:buChar char="●"/>
              <a:defRPr/>
            </a:lvl4pPr>
            <a:lvl5pPr marL="2285943" lvl="4" indent="-393690">
              <a:spcBef>
                <a:spcPts val="1000"/>
              </a:spcBef>
              <a:spcAft>
                <a:spcPts val="0"/>
              </a:spcAft>
              <a:buSzPts val="2600"/>
              <a:buChar char="○"/>
              <a:defRPr/>
            </a:lvl5pPr>
            <a:lvl6pPr marL="2743132" lvl="5" indent="-393690">
              <a:spcBef>
                <a:spcPts val="1000"/>
              </a:spcBef>
              <a:spcAft>
                <a:spcPts val="0"/>
              </a:spcAft>
              <a:buSzPts val="2600"/>
              <a:buChar char="■"/>
              <a:defRPr/>
            </a:lvl6pPr>
            <a:lvl7pPr marL="3200320" lvl="6" indent="-393690">
              <a:spcBef>
                <a:spcPts val="1000"/>
              </a:spcBef>
              <a:spcAft>
                <a:spcPts val="0"/>
              </a:spcAft>
              <a:buSzPts val="2600"/>
              <a:buChar char="●"/>
              <a:defRPr/>
            </a:lvl7pPr>
            <a:lvl8pPr marL="3657509" lvl="7" indent="-393690">
              <a:spcBef>
                <a:spcPts val="1000"/>
              </a:spcBef>
              <a:spcAft>
                <a:spcPts val="0"/>
              </a:spcAft>
              <a:buSzPts val="2600"/>
              <a:buChar char="○"/>
              <a:defRPr/>
            </a:lvl8pPr>
            <a:lvl9pPr marL="4114697" lvl="8" indent="-393690">
              <a:spcBef>
                <a:spcPts val="1000"/>
              </a:spcBef>
              <a:spcAft>
                <a:spcPts val="10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pic>
        <p:nvPicPr>
          <p:cNvPr id="26" name="Google Shape;26;p6" title="Logo.png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16825" y="4473483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0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1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E7923-968D-F68A-9250-BE85E220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5E3BBD1-9F40-B922-79E2-5542AFF0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14300"/>
            <a:ext cx="491490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227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1000"/>
            <a:ext cx="3810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Intro to</a:t>
            </a:r>
            <a:endParaRPr lang="en-US" sz="4000" dirty="0"/>
          </a:p>
          <a:p>
            <a:pPr marL="0" indent="0" algn="l">
              <a:buNone/>
            </a:pPr>
            <a:r>
              <a:rPr lang="en-US" sz="40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Cowork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594360" y="1803400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pic>
        <p:nvPicPr>
          <p:cNvPr id="16" name="Picture 2" descr="Claude Logo Free Download SVG, PNG a... · LobeHub">
            <a:extLst>
              <a:ext uri="{FF2B5EF4-FFF2-40B4-BE49-F238E27FC236}">
                <a16:creationId xmlns:a16="http://schemas.microsoft.com/office/drawing/2014/main" id="{45B2D2AC-D3B5-0390-9ABE-488783FE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2F3542-14E6-C7B0-ACD4-26BFFBBE1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6813" y="1230666"/>
            <a:ext cx="3362827" cy="29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1A1A1A"/>
                </a:solidFill>
                <a:latin typeface="Playfair Display"/>
              </a:rPr>
              <a:t>Context &amp; Foundations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83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93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C4623A"/>
                </a:solidFill>
                <a:latin typeface="Playfair Display"/>
              </a:rPr>
              <a:t>Part 1 — Where does Cowork sit in the AI ecosystem?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430723"/>
            <a:ext cx="780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1A1A1A"/>
                </a:solidFill>
                <a:latin typeface="Playfair Display"/>
              </a:rPr>
              <a:t>The Big Picture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1829034"/>
            <a:ext cx="78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 err="1">
                <a:solidFill>
                  <a:srgbClr val="6B6560"/>
                </a:solidFill>
                <a:latin typeface="Playfair Display"/>
              </a:rPr>
              <a:t>Cowork</a:t>
            </a:r>
            <a:r>
              <a:rPr sz="1400" b="0" i="0" dirty="0">
                <a:solidFill>
                  <a:srgbClr val="6B6560"/>
                </a:solidFill>
                <a:latin typeface="Playfair Display"/>
              </a:rPr>
              <a:t> is Claude Code’s capabilities in a visual interface — same underlying power, designed for people who don’t live in a terminal.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412011"/>
            <a:ext cx="780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1A1A1A"/>
                </a:solidFill>
                <a:latin typeface="Playfair Display"/>
              </a:rPr>
              <a:t>Why This Matters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787707"/>
            <a:ext cx="780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6B6560"/>
                </a:solidFill>
                <a:latin typeface="Playfair Display"/>
              </a:rPr>
              <a:t>Understanding the product stack helps you pick the right tool and set realistic expectations.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CD3C-6E5B-A5DA-1F5F-174384B3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The Claude Product Stack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Three products, three mental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Claude Chat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You ask, it answers. The conversational interface most people know. You’re always in the loop.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Claude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You assign, it executes. An agent harness with dynamic memory, goal-oriented loops, and sub-agents.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Claude Cowork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You delegate, it delivers. Same agent architecture as Code, wrapped in a visual UI for non-terminal users.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Key Distinction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Code and Cowork share the same engine. The difference is the interface and who it’s designed for.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C2C078-6511-70D4-DD0D-BF6ACA9A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EBE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The Birth of Cowork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Same power as Claude Code. Designed for the rest of us.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Why Cowork Exists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People were using Claude Code for non-dev tasks, but the terminal was a barrier. Cowork is the love child of Claude Code and the chat UI.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6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Security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0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Cowork spins up a sandboxed Linux environment scoped to your folder. Can’t touch files outside unless you grant access to Chrome or connectors.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6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Stateless VM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91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Dependencies installed during a session disappear when it ends. Safe sandbox for casual users; a limitation for technical users.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900" y="338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Bottom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900" y="362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If the sandbox feels limiting, you want Claude Code. For everyone else, sandboxing is the feature, not the limitation.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C1B75-887F-DD12-E29B-81DF67AAB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EBE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The Three Models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Know your tools — Haiku, Sonnet, and Opus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Haiku — The Intern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Fast and cheap. Simple tasks, reformatting, quick lookups. Use when speed matters more than depth.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Sonnet — The Employee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Your daily driver. 90% of your work: writing, analysis, file processing, research. Start 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Opus — The Consultant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Heavy hitter. Complex reasoning, multi-step planning, nuanced work. Powerful but expensive on usage.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$20/mo Plan Advice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Stick to Haiku and Sonnet. Opus eats your usage before you see the ROI.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017ED0-171B-A53F-44E5-C5D92FD2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9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Usage &amp; Model Selection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Practical guidance for the $20/month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Usage Is Opaque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Fixed token allotment, but you don’t see raw costs in the UI. Cowork uses significantly more tokens than chat — it’s executing commands, not just generating text.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6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Reality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0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On $20/mo, Cowork sessions are limited. One complex Opus task consumes what five Sonnet tasks would. Budget accordingly.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6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Tyler’s Rule of Thumb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91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Start on Sonnet, build the process, then try Haiku to save usage. Haiku is surprisingly good for most structured tasks.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EDE30-B00E-FDB5-3850-50D29C94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1A1A1A"/>
                </a:solidFill>
                <a:latin typeface="Playfair Display"/>
              </a:rPr>
              <a:t>The Eval Framework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83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93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C4623A"/>
                </a:solidFill>
                <a:latin typeface="Playfair Display"/>
              </a:rPr>
              <a:t>How to systematically choose the right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3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1. Start with the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60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What are you trying to accomplish? Define it clearly.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2. Define known 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2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What data, files, or context goes in?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59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3. Establish expected 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84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What should come out, within some acceptable margin?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900" y="321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4. Build with top-tier first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900" y="346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Use Opus to prove the workflow works end-to-end.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900" y="383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5. Move down in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900" y="408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Switch to Sonnet, then Haiku — verify output quality stays within your threshold.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FE4973-8AA1-22DB-942A-9DFF5142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7443-8434-CB24-D572-31AD4487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BDCE4-AB87-8656-00D2-D4226555F21C}"/>
              </a:ext>
            </a:extLst>
          </p:cNvPr>
          <p:cNvSpPr txBox="1"/>
          <p:nvPr/>
        </p:nvSpPr>
        <p:spPr>
          <a:xfrm>
            <a:off x="596900" y="457200"/>
            <a:ext cx="63500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1A1A1A"/>
                </a:solidFill>
                <a:latin typeface="Playfair Display"/>
              </a:rPr>
              <a:t>Getting Started with </a:t>
            </a:r>
            <a:r>
              <a:rPr lang="en-US" sz="2800" b="1" dirty="0" err="1">
                <a:solidFill>
                  <a:srgbClr val="1A1A1A"/>
                </a:solidFill>
                <a:latin typeface="Playfair Display"/>
              </a:rPr>
              <a:t>Cowork</a:t>
            </a:r>
            <a:r>
              <a:rPr lang="en-US" sz="2800" b="1" dirty="0">
                <a:solidFill>
                  <a:srgbClr val="1A1A1A"/>
                </a:solidFill>
                <a:latin typeface="Playfair Display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FF1B8-AC9F-8483-2C0A-32969ED99326}"/>
              </a:ext>
            </a:extLst>
          </p:cNvPr>
          <p:cNvSpPr/>
          <p:nvPr/>
        </p:nvSpPr>
        <p:spPr>
          <a:xfrm>
            <a:off x="596900" y="939800"/>
            <a:ext cx="1651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AA698-58A1-31AE-6251-BF2661CA8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6E616-BDC8-F106-CA76-6C60374C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047" y="1261660"/>
            <a:ext cx="5357908" cy="3343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77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7443-8434-CB24-D572-31AD4487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Getting Started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Part 3 — Installation, interface, first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Pre-Check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Laptop, Claude Desktop installed, $20/mo minimum subscription. Cowork is desktop-only — not the web browser.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Download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Go to claude.ai/download. Install for Mac or Windows. Sign in with your Claude account.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Interface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Mode selector (Chat/Cowork), task panel, file/folder access, model selector, connectors panel, and skills.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Mental Shift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In chat you type and it responds. In Cowork you give it a workspace, point it at files, and delegate.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3DB7A8-9900-4307-C5B3-9B91B46A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4348F-CE50-4A95-A2A8-443431F66B76}"/>
              </a:ext>
            </a:extLst>
          </p:cNvPr>
          <p:cNvSpPr txBox="1"/>
          <p:nvPr/>
        </p:nvSpPr>
        <p:spPr>
          <a:xfrm>
            <a:off x="596900" y="457200"/>
            <a:ext cx="63500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2800" b="1">
                <a:solidFill>
                  <a:srgbClr val="1A1A1A"/>
                </a:solidFill>
                <a:latin typeface="Playfair Display"/>
              </a:rPr>
              <a:t>Using Cowork Safely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18597-C5DD-41F7-BCCE-7C1566C311D1}"/>
              </a:ext>
            </a:extLst>
          </p:cNvPr>
          <p:cNvSpPr/>
          <p:nvPr/>
        </p:nvSpPr>
        <p:spPr>
          <a:xfrm>
            <a:off x="596900" y="939800"/>
            <a:ext cx="1651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B9986-82BD-4177-9DC9-6AF16AC20C96}"/>
              </a:ext>
            </a:extLst>
          </p:cNvPr>
          <p:cNvSpPr txBox="1"/>
          <p:nvPr/>
        </p:nvSpPr>
        <p:spPr>
          <a:xfrm>
            <a:off x="596900" y="1092200"/>
            <a:ext cx="558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 dirty="0">
                <a:latin typeface="Playfair Display"/>
              </a:rPr>
              <a:t>This is a research preview</a:t>
            </a:r>
            <a:r>
              <a:rPr lang="en-US" sz="1600" i="1" dirty="0">
                <a:solidFill>
                  <a:srgbClr val="C4623A"/>
                </a:solidFill>
                <a:latin typeface="Playfair Display"/>
              </a:rPr>
              <a:t>. You are an early user
of something still being built.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CE506-AB6C-4059-BE69-24F57283F79C}"/>
              </a:ext>
            </a:extLst>
          </p:cNvPr>
          <p:cNvSpPr txBox="1"/>
          <p:nvPr/>
        </p:nvSpPr>
        <p:spPr>
          <a:xfrm>
            <a:off x="596900" y="1879600"/>
            <a:ext cx="3810000" cy="33855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1A1A1A"/>
                </a:solidFill>
                <a:latin typeface="Playfair Display"/>
              </a:rPr>
              <a:t>Before You Start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91BAB-38E6-4120-9118-2450A5285465}"/>
              </a:ext>
            </a:extLst>
          </p:cNvPr>
          <p:cNvSpPr/>
          <p:nvPr/>
        </p:nvSpPr>
        <p:spPr>
          <a:xfrm>
            <a:off x="596900" y="2209800"/>
            <a:ext cx="1016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379A9-C6CE-492C-9758-A04FEC2C9896}"/>
              </a:ext>
            </a:extLst>
          </p:cNvPr>
          <p:cNvSpPr txBox="1"/>
          <p:nvPr/>
        </p:nvSpPr>
        <p:spPr>
          <a:xfrm>
            <a:off x="596900" y="2336800"/>
            <a:ext cx="3810000" cy="116955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400">
                <a:solidFill>
                  <a:srgbClr val="6B6560"/>
                </a:solidFill>
                <a:latin typeface="Playfair Display"/>
              </a:rPr>
              <a:t>• Requires Pro plan ($20/mo minimum)
• You’re giving Claude direct access to files, browser, and connected apps
• Think: hiring a smart intern and handing them your house keys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92785-C264-4E49-BDE5-89E5FDA559C7}"/>
              </a:ext>
            </a:extLst>
          </p:cNvPr>
          <p:cNvSpPr txBox="1"/>
          <p:nvPr/>
        </p:nvSpPr>
        <p:spPr>
          <a:xfrm>
            <a:off x="4826000" y="1879600"/>
            <a:ext cx="3810000" cy="33855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1A1A1A"/>
                </a:solidFill>
                <a:latin typeface="Playfair Display"/>
              </a:rPr>
              <a:t>Stay Safe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425599-B8B0-46BE-92B8-1977C5704326}"/>
              </a:ext>
            </a:extLst>
          </p:cNvPr>
          <p:cNvSpPr/>
          <p:nvPr/>
        </p:nvSpPr>
        <p:spPr>
          <a:xfrm>
            <a:off x="4826000" y="2209800"/>
            <a:ext cx="1016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7C898-9270-450E-A906-13EA48EAFA14}"/>
              </a:ext>
            </a:extLst>
          </p:cNvPr>
          <p:cNvSpPr txBox="1"/>
          <p:nvPr/>
        </p:nvSpPr>
        <p:spPr>
          <a:xfrm>
            <a:off x="4826000" y="2336800"/>
            <a:ext cx="3810000" cy="95410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400">
                <a:solidFill>
                  <a:srgbClr val="6B6560"/>
                </a:solidFill>
                <a:latin typeface="Playfair Display"/>
              </a:rPr>
              <a:t>• Only grant access to specific folders
• Limit Chrome extension to trusted sites
• Read planned actions before approving
• Only connect MCPs you trust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491988-6530-45DD-8E09-8A6F080D458F}"/>
              </a:ext>
            </a:extLst>
          </p:cNvPr>
          <p:cNvSpPr/>
          <p:nvPr/>
        </p:nvSpPr>
        <p:spPr>
          <a:xfrm>
            <a:off x="596900" y="4191000"/>
            <a:ext cx="7950200" cy="660400"/>
          </a:xfrm>
          <a:prstGeom prst="roundRect">
            <a:avLst/>
          </a:prstGeom>
          <a:solidFill>
            <a:srgbClr val="F5F0E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47117-A89E-470F-86EA-EEF11002B664}"/>
              </a:ext>
            </a:extLst>
          </p:cNvPr>
          <p:cNvSpPr txBox="1"/>
          <p:nvPr/>
        </p:nvSpPr>
        <p:spPr>
          <a:xfrm>
            <a:off x="735780" y="4219268"/>
            <a:ext cx="7569200" cy="558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1400" b="1" dirty="0" err="1">
                <a:solidFill>
                  <a:srgbClr val="1A1A1A"/>
                </a:solidFill>
                <a:latin typeface="Playfair Display"/>
              </a:rPr>
              <a:t>Cowork</a:t>
            </a:r>
            <a:r>
              <a:rPr lang="en-US" sz="1400" b="1" dirty="0">
                <a:solidFill>
                  <a:srgbClr val="1A1A1A"/>
                </a:solidFill>
                <a:latin typeface="Playfair Display"/>
              </a:rPr>
              <a:t> activity is not captured in audit logs. Do not use for regulated workloads or compliance documentation.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9F2F5-A7F6-0EE4-A6DD-93979300F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007096" y="683791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1231" y="1235271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1A1A1A"/>
                </a:solidFill>
                <a:latin typeface="Playfair Display" pitchFamily="2" charset="0"/>
                <a:ea typeface="Playfair Display" pitchFamily="34" charset="-122"/>
                <a:cs typeface="Playfair Display" pitchFamily="34" charset="-120"/>
              </a:rPr>
              <a:t>Claude</a:t>
            </a:r>
            <a:r>
              <a:rPr lang="en-US" sz="54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sz="5400" b="1" dirty="0">
                <a:solidFill>
                  <a:srgbClr val="1A1A1A"/>
                </a:solidFill>
                <a:latin typeface="Playfair Display" pitchFamily="2" charset="0"/>
                <a:ea typeface="Playfair Display" pitchFamily="34" charset="-122"/>
                <a:cs typeface="Playfair Display" pitchFamily="34" charset="-120"/>
              </a:rPr>
              <a:t>Community</a:t>
            </a:r>
            <a:endParaRPr lang="en-US" sz="5400" dirty="0">
              <a:latin typeface="Playfair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11231" y="2580987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i="1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Workshop</a:t>
            </a:r>
            <a:endParaRPr lang="en-US" sz="5400" dirty="0"/>
          </a:p>
        </p:txBody>
      </p:sp>
      <p:sp>
        <p:nvSpPr>
          <p:cNvPr id="7" name="Shape 5"/>
          <p:cNvSpPr/>
          <p:nvPr/>
        </p:nvSpPr>
        <p:spPr>
          <a:xfrm>
            <a:off x="911231" y="3495387"/>
            <a:ext cx="2560320" cy="27432"/>
          </a:xfrm>
          <a:prstGeom prst="rect">
            <a:avLst/>
          </a:prstGeom>
          <a:solidFill>
            <a:srgbClr val="918A84"/>
          </a:solidFill>
          <a:ln w="12700">
            <a:solidFill>
              <a:srgbClr val="918A8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911231" y="3521271"/>
            <a:ext cx="6400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April 8, 2026  •  Introduction &amp; Getting Started</a:t>
            </a:r>
            <a:endParaRPr lang="en-US" sz="1300" dirty="0"/>
          </a:p>
        </p:txBody>
      </p:sp>
      <p:sp>
        <p:nvSpPr>
          <p:cNvPr id="6268" name="HandDrawnCircle"/>
          <p:cNvSpPr/>
          <p:nvPr/>
        </p:nvSpPr>
        <p:spPr>
          <a:xfrm>
            <a:off x="6274347" y="-1034557"/>
            <a:ext cx="3472704" cy="3472704"/>
          </a:xfrm>
          <a:custGeom>
            <a:avLst/>
            <a:gdLst/>
            <a:ahLst/>
            <a:cxnLst/>
            <a:rect l="0" t="0" r="3472704" b="3472704"/>
            <a:pathLst>
              <a:path w="3472704" h="3472704">
                <a:moveTo>
                  <a:pt x="3414057" y="1736352"/>
                </a:moveTo>
                <a:cubicBezTo>
                  <a:pt x="3348055" y="1934752"/>
                  <a:pt x="3314971" y="2005620"/>
                  <a:pt x="3282053" y="2133152"/>
                </a:cubicBezTo>
                <a:cubicBezTo>
                  <a:pt x="3238327" y="2359860"/>
                  <a:pt x="3248027" y="2477563"/>
                  <a:pt x="3194601" y="2586567"/>
                </a:cubicBezTo>
                <a:cubicBezTo>
                  <a:pt x="3060241" y="2723207"/>
                  <a:pt x="3018737" y="2781092"/>
                  <a:pt x="2925881" y="2859846"/>
                </a:cubicBezTo>
                <a:cubicBezTo>
                  <a:pt x="2750721" y="2985720"/>
                  <a:pt x="2689898" y="3044879"/>
                  <a:pt x="2575561" y="3111594"/>
                </a:cubicBezTo>
                <a:cubicBezTo>
                  <a:pt x="2369597" y="3208102"/>
                  <a:pt x="2289513" y="3275272"/>
                  <a:pt x="2163632" y="3304610"/>
                </a:cubicBezTo>
                <a:cubicBezTo>
                  <a:pt x="1949992" y="3305896"/>
                  <a:pt x="1863605" y="3319454"/>
                  <a:pt x="1736352" y="3307181"/>
                </a:cubicBezTo>
                <a:cubicBezTo>
                  <a:pt x="1525816" y="3264987"/>
                  <a:pt x="1431928" y="3242703"/>
                  <a:pt x="1315280" y="3222792"/>
                </a:cubicBezTo>
                <a:cubicBezTo>
                  <a:pt x="1136990" y="3198618"/>
                  <a:pt x="1058509" y="3219071"/>
                  <a:pt x="958700" y="3174444"/>
                </a:cubicBezTo>
                <a:cubicBezTo>
                  <a:pt x="804295" y="3049860"/>
                  <a:pt x="747941" y="3017013"/>
                  <a:pt x="649890" y="2925276"/>
                </a:cubicBezTo>
                <a:cubicBezTo>
                  <a:pt x="477457" y="2744069"/>
                  <a:pt x="362334" y="2683214"/>
                  <a:pt x="305024" y="2562861"/>
                </a:cubicBezTo>
                <a:cubicBezTo>
                  <a:pt x="286425" y="2342891"/>
                  <a:pt x="306700" y="2246897"/>
                  <a:pt x="267825" y="2122921"/>
                </a:cubicBezTo>
                <a:cubicBezTo>
                  <a:pt x="156841" y="1929637"/>
                  <a:pt x="43354" y="1853358"/>
                  <a:pt x="45857" y="1736352"/>
                </a:cubicBezTo>
                <a:cubicBezTo>
                  <a:pt x="165185" y="1539616"/>
                  <a:pt x="238331" y="1464433"/>
                  <a:pt x="284513" y="1342880"/>
                </a:cubicBezTo>
                <a:cubicBezTo>
                  <a:pt x="319124" y="1134441"/>
                  <a:pt x="314543" y="1042159"/>
                  <a:pt x="353735" y="926002"/>
                </a:cubicBezTo>
                <a:cubicBezTo>
                  <a:pt x="449765" y="747251"/>
                  <a:pt x="454782" y="657984"/>
                  <a:pt x="545795" y="568500"/>
                </a:cubicBezTo>
                <a:cubicBezTo>
                  <a:pt x="753143" y="448972"/>
                  <a:pt x="845065" y="381419"/>
                  <a:pt x="960490" y="329443"/>
                </a:cubicBezTo>
                <a:cubicBezTo>
                  <a:pt x="1137893" y="275717"/>
                  <a:pt x="1198916" y="248441"/>
                  <a:pt x="1315295" y="221991"/>
                </a:cubicBezTo>
                <a:cubicBezTo>
                  <a:pt x="1525824" y="187551"/>
                  <a:pt x="1613909" y="168381"/>
                  <a:pt x="1736352" y="153111"/>
                </a:cubicBezTo>
                <a:cubicBezTo>
                  <a:pt x="1933966" y="136651"/>
                  <a:pt x="2009673" y="93146"/>
                  <a:pt x="2131579" y="120191"/>
                </a:cubicBezTo>
                <a:cubicBezTo>
                  <a:pt x="2340319" y="226802"/>
                  <a:pt x="2448801" y="263931"/>
                  <a:pt x="2549059" y="333413"/>
                </a:cubicBezTo>
                <a:cubicBezTo>
                  <a:pt x="2674511" y="458409"/>
                  <a:pt x="2727114" y="498928"/>
                  <a:pt x="2799963" y="583405"/>
                </a:cubicBezTo>
                <a:cubicBezTo>
                  <a:pt x="2917341" y="739999"/>
                  <a:pt x="2969202" y="785687"/>
                  <a:pt x="3034719" y="896593"/>
                </a:cubicBezTo>
                <a:cubicBezTo>
                  <a:pt x="3135731" y="1109687"/>
                  <a:pt x="3179841" y="1196817"/>
                  <a:pt x="3236742" y="1322781"/>
                </a:cubicBezTo>
                <a:cubicBezTo>
                  <a:pt x="3325400" y="1529567"/>
                  <a:pt x="3407260" y="1614796"/>
                  <a:pt x="3414057" y="1736352"/>
                </a:cubicBezTo>
                <a:close/>
              </a:path>
            </a:pathLst>
          </a:custGeom>
          <a:solidFill>
            <a:srgbClr val="D97757"/>
          </a:solidFill>
          <a:ln w="63500" cap="rnd" cmpd="sng">
            <a:solidFill>
              <a:schemeClr val="tx1">
                <a:alpha val="82000"/>
              </a:schemeClr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8F3936-77D1-CE7F-9866-89312571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772"/>
          <a:stretch>
            <a:fillRect/>
          </a:stretch>
        </p:blipFill>
        <p:spPr>
          <a:xfrm>
            <a:off x="5739897" y="0"/>
            <a:ext cx="3404103" cy="3306871"/>
          </a:xfrm>
          <a:prstGeom prst="rect">
            <a:avLst/>
          </a:prstGeom>
          <a:solidFill>
            <a:srgbClr val="FAF9F5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F93C2-1580-6393-461E-982814FE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11" y="4274820"/>
            <a:ext cx="1864879" cy="1411260"/>
          </a:xfrm>
          <a:prstGeom prst="rect">
            <a:avLst/>
          </a:prstGeom>
        </p:spPr>
      </p:pic>
      <p:pic>
        <p:nvPicPr>
          <p:cNvPr id="14" name="Picture 2" descr="Claude Logo Free Download SVG, PNG a... · LobeHub">
            <a:extLst>
              <a:ext uri="{FF2B5EF4-FFF2-40B4-BE49-F238E27FC236}">
                <a16:creationId xmlns:a16="http://schemas.microsoft.com/office/drawing/2014/main" id="{63EF3712-E397-1E46-6DA5-6EA16F03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4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1A1A1A"/>
                </a:solidFill>
                <a:latin typeface="Playfair Display"/>
              </a:rPr>
              <a:t>Skills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83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93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C4623A"/>
                </a:solidFill>
                <a:latin typeface="Playfair Display"/>
              </a:rPr>
              <a:t>Reusable instructions that teach Cowork how to do your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3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What They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60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Training an employee: walk them through a task, correct them, get it right. A Skill writes down what you did so they can do it alone next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How to Build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2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Don’t start by building Skills. Do the work first. Then tell Cowork: turn what we just did into a Skill. It packages the instructions automatically.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59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Skills Become Plugins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84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Bundle related Skills into a Plugin. Example: a Marketing Plugin with /draft-linkedin, /repurpose-video, /seo-audit all in one package.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E7EC08-DA80-9548-5D73-7799D8D74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6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The Operationalization Arc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From chatbot to employee — the pattern that creates real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1. Do the task manually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Prove it works inside Cowork. Walk through it, correct the output, get it right.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2. Convert to a Skill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Make it repeatable. One slash command triggers the whole workflow.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3. Schedule the Skill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Make it autonomous. Set it to run daily, weekly, or on trigger.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4. Layer in context files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Make it smarter over time. about_me.md, brand_voice.md, working_preferences.md compound.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3936A-5B99-22EC-FCC0-E15CB37E8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EBE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Connectors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How Cowork reaches beyond your file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What They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Pre-built integrations connecting Cowork to third-party apps. Click connect, authorize, and Cowork can read/write data from that service.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6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Available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0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Gmail, Calendar, Drive, Notion, Slack, Canva, GitHub, YouTube Studio, Microsoft 365, Fireflies, Apollo, Box, PayPal, Zapier — growing.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6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Permission 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91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Always Allow, Needs Approval (asks each time), or Block. Start with Needs Approval for everything. Promote once you trust the behavior.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900" y="338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Connectors Over Browser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900" y="362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If a connector exists, use it. Connectors are faster, more reliable, more secure, and use fewer tokens than browser automation.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5BF389-C8B1-CE9C-AF02-AA099C55D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Best 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Setup, usage, and safety — what separates good from great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Context Files Are Everything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Build about_me.md, brand_voice.md, working_preferences.md before anything else.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Folder Structure Matters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Dedicate specific folders per project. Tighter scope = better output.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Integration Priority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Connectors &gt; desktop file access &gt; Chrome extension &gt; Computer Use. Each step down costs more tokens.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Review Before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Cowork shows what it’s going to do. 30 seconds reviewing prevents minutes of drift.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900" y="30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Safety First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900" y="32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Never let Cowork send without approval. Folder-level access, not drive-wide.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0000" y="30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Keep Context Tight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000" y="32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New tasks for new topics. Don’t let conversations sprawl.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5DA9A8-69FF-FE9B-71C5-76D47F9E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1A1A1A"/>
                </a:solidFill>
                <a:latin typeface="Playfair Display"/>
              </a:rPr>
              <a:t>Live Demos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83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93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C4623A"/>
                </a:solidFill>
                <a:latin typeface="Playfair Display"/>
              </a:rPr>
              <a:t>Part 5 — Real workflows, built in real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3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Demo 1: Project Setup &amp; Interface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60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Creating a project, writing instructions, connecting services, and showing what Cowork sees when it starts a task.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Demo 2: Transcript Processing Pipeline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2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Tyler’s production workflow. Raw transcript in, structured intelligence out — entities, action items, knowledge extraction.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59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Demo 3: Personal Data Contextualization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840000"/>
            <a:ext cx="78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Extract everything AI learned about you from chat history. Build a profile that makes every future conversation start informed.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D62FEF-2E82-CEFB-FF24-B6E2758BD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7EC32-541D-5F06-8F75-29982B4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C31F8-56F4-832C-DD00-E36A77D83196}"/>
              </a:ext>
            </a:extLst>
          </p:cNvPr>
          <p:cNvSpPr txBox="1"/>
          <p:nvPr/>
        </p:nvSpPr>
        <p:spPr>
          <a:xfrm>
            <a:off x="596900" y="350000"/>
            <a:ext cx="7800000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1A1A1A"/>
                </a:solidFill>
                <a:latin typeface="Playfair Display"/>
              </a:rPr>
              <a:t>Live Demos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A356D6-13FC-27AF-51D9-64ECC69D9E34}"/>
              </a:ext>
            </a:extLst>
          </p:cNvPr>
          <p:cNvSpPr/>
          <p:nvPr/>
        </p:nvSpPr>
        <p:spPr>
          <a:xfrm>
            <a:off x="596900" y="83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3C8A8-1965-2129-7014-FE6CE303973B}"/>
              </a:ext>
            </a:extLst>
          </p:cNvPr>
          <p:cNvSpPr txBox="1"/>
          <p:nvPr/>
        </p:nvSpPr>
        <p:spPr>
          <a:xfrm>
            <a:off x="596900" y="93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1">
                <a:solidFill>
                  <a:srgbClr val="C4623A"/>
                </a:solidFill>
                <a:latin typeface="Playfair Display"/>
              </a:rPr>
              <a:t>Part 5 — Real workflows, built in real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A426F0-8ECC-7181-4669-8E342155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4FFBAD-F474-DF28-27AB-88121706984C}"/>
              </a:ext>
            </a:extLst>
          </p:cNvPr>
          <p:cNvSpPr txBox="1"/>
          <p:nvPr/>
        </p:nvSpPr>
        <p:spPr>
          <a:xfrm>
            <a:off x="2210900" y="414262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https://phillipalcock.substack.com/p/your-ai-chat-history-is-a-dataset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F039B3-014E-DFD2-6E02-194279A28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36" y="1304600"/>
            <a:ext cx="5092118" cy="2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7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Demo Highlights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What to watch for during live demos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Setup Payoff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Notice how project setup, context files, and connectors compound. A well-configured project makes every task dramatically better.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00" y="196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Transcript Pipeline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220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45-60 minutes manually, ~3 minutes in Cowork. Not just summarizing — extracting structured data and comparing against existing knowledge.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670000"/>
            <a:ext cx="78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Operationalization Arc in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910000"/>
            <a:ext cx="78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6B6560"/>
                </a:solidFill>
                <a:latin typeface="Playfair Display"/>
              </a:rPr>
              <a:t>Each demo: build it once, prove it works, capture as a reusable workflow. That’s how a chatbot becomes infrastructure.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420461-F9EE-B308-9CE1-ECB735B6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50000"/>
            <a:ext cx="78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1A1A1A"/>
                </a:solidFill>
                <a:latin typeface="Playfair Display"/>
              </a:rPr>
              <a:t>Key Takeaways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00" y="780000"/>
            <a:ext cx="1651000" cy="25400"/>
          </a:xfrm>
          <a:prstGeom prst="rect">
            <a:avLst/>
          </a:prstGeom>
          <a:solidFill>
            <a:srgbClr val="C462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96900" y="870000"/>
            <a:ext cx="780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1">
                <a:solidFill>
                  <a:srgbClr val="C4623A"/>
                </a:solidFill>
                <a:latin typeface="Playfair Display"/>
              </a:rPr>
              <a:t>What to remember from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The Arc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9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Do the task → Convert to Skill → Schedule it → Layer context. That’s how a chatbot becomes an employee.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0000" y="12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Setup Is the Differentiator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000" y="14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The question isn’t whether AI can do your work. It’s whether you’ve built the infrastructure for it to do your work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9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Start Small, Compound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9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One project, one context file, one connector, one real task. Then turn it into a Skill. Then schedule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000" y="2150000"/>
            <a:ext cx="381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1A1A1A"/>
                </a:solidFill>
                <a:latin typeface="Playfair Display"/>
              </a:rPr>
              <a:t>Custom MCP Servers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0" y="2390000"/>
            <a:ext cx="381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B6560"/>
                </a:solidFill>
                <a:latin typeface="Playfair Display"/>
              </a:rPr>
              <a:t>Want to go deeper? Build custom connectors for your tools. Talk to Tyler about tech stack and deployment.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DAFC97-FF8C-6C5B-78BB-A4E7F63A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6688" y="4146490"/>
            <a:ext cx="1040823" cy="9089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94360" y="365760"/>
            <a:ext cx="5486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What's Next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594360" y="1234440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4360" y="14630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April 27 — </a:t>
            </a:r>
            <a:r>
              <a:rPr lang="en-US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GSU –Student hackathon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94360" y="2011680"/>
            <a:ext cx="50292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243298" y="501445"/>
            <a:ext cx="3306342" cy="3617485"/>
          </a:xfrm>
          <a:prstGeom prst="rect">
            <a:avLst/>
          </a:prstGeom>
          <a:solidFill>
            <a:srgbClr val="FFFFFF"/>
          </a:solidFill>
          <a:ln w="12700">
            <a:solidFill>
              <a:srgbClr val="E8E0D4"/>
            </a:solidFill>
            <a:prstDash val="solid"/>
          </a:ln>
          <a:effectLst>
            <a:outerShdw blurRad="1270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179449" y="557707"/>
            <a:ext cx="3434039" cy="7009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spc="200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REGISTER NOW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517617" y="1184844"/>
            <a:ext cx="2849143" cy="2716104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7617" y="1576070"/>
            <a:ext cx="2040685" cy="1991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[ QR Code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April 8 ]</a:t>
            </a:r>
            <a:endParaRPr lang="en-US" sz="1200" dirty="0"/>
          </a:p>
        </p:txBody>
      </p:sp>
      <p:pic>
        <p:nvPicPr>
          <p:cNvPr id="12" name="Picture 2" descr="Claude Logo Free Download SVG, PNG a... · LobeHub">
            <a:extLst>
              <a:ext uri="{FF2B5EF4-FFF2-40B4-BE49-F238E27FC236}">
                <a16:creationId xmlns:a16="http://schemas.microsoft.com/office/drawing/2014/main" id="{EC2EB931-3DA7-F944-D449-5FB1C417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D1FA6-B9E5-60B5-C8A7-B69BE0A5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24" y="1291713"/>
            <a:ext cx="2471330" cy="247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A848E-BF9B-4B65-E153-77C32738E932}"/>
              </a:ext>
            </a:extLst>
          </p:cNvPr>
          <p:cNvSpPr txBox="1"/>
          <p:nvPr/>
        </p:nvSpPr>
        <p:spPr>
          <a:xfrm>
            <a:off x="549479" y="2004158"/>
            <a:ext cx="380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TBD…..</a:t>
            </a:r>
          </a:p>
        </p:txBody>
      </p:sp>
    </p:spTree>
    <p:extLst>
      <p:ext uri="{BB962C8B-B14F-4D97-AF65-F5344CB8AC3E}">
        <p14:creationId xmlns:p14="http://schemas.microsoft.com/office/powerpoint/2010/main" val="169348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818416" y="382920"/>
            <a:ext cx="5020352" cy="24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Let's Build</a:t>
            </a:r>
            <a:endParaRPr lang="en-US" sz="5200" dirty="0"/>
          </a:p>
          <a:p>
            <a:pPr marL="0" indent="0" algn="l">
              <a:buNone/>
            </a:pPr>
            <a:r>
              <a:rPr lang="en-US" sz="52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Something.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3117808" y="2492278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Open Networking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676832" y="3110036"/>
            <a:ext cx="53035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6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Co-hosting or sponsoring?.</a:t>
            </a:r>
            <a:endParaRPr lang="en-US" sz="16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6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Event ideas? I want to hear them.</a:t>
            </a:r>
            <a:endParaRPr lang="en-US" sz="16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6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Want to help drive this community? 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6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questions? </a:t>
            </a:r>
            <a:endParaRPr lang="en-US" sz="1600" dirty="0"/>
          </a:p>
        </p:txBody>
      </p:sp>
      <p:pic>
        <p:nvPicPr>
          <p:cNvPr id="8" name="Picture 2" descr="Claude Logo Free Download SVG, PNG a... · LobeHub">
            <a:extLst>
              <a:ext uri="{FF2B5EF4-FFF2-40B4-BE49-F238E27FC236}">
                <a16:creationId xmlns:a16="http://schemas.microsoft.com/office/drawing/2014/main" id="{BDC47DD8-2B50-1A0C-0928-CA5C3632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18" y="4480559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andDrawnCircle">
            <a:extLst>
              <a:ext uri="{FF2B5EF4-FFF2-40B4-BE49-F238E27FC236}">
                <a16:creationId xmlns:a16="http://schemas.microsoft.com/office/drawing/2014/main" id="{2BC686CD-8EA8-22E6-1496-90D03FC24EB5}"/>
              </a:ext>
            </a:extLst>
          </p:cNvPr>
          <p:cNvSpPr/>
          <p:nvPr/>
        </p:nvSpPr>
        <p:spPr>
          <a:xfrm>
            <a:off x="7382694" y="-772394"/>
            <a:ext cx="1900289" cy="1544788"/>
          </a:xfrm>
          <a:custGeom>
            <a:avLst/>
            <a:gdLst/>
            <a:ahLst/>
            <a:cxnLst/>
            <a:rect l="0" t="0" r="3472704" b="3472704"/>
            <a:pathLst>
              <a:path w="3472704" h="3472704">
                <a:moveTo>
                  <a:pt x="3414057" y="1736352"/>
                </a:moveTo>
                <a:cubicBezTo>
                  <a:pt x="3348055" y="1934752"/>
                  <a:pt x="3314971" y="2005620"/>
                  <a:pt x="3282053" y="2133152"/>
                </a:cubicBezTo>
                <a:cubicBezTo>
                  <a:pt x="3238327" y="2359860"/>
                  <a:pt x="3248027" y="2477563"/>
                  <a:pt x="3194601" y="2586567"/>
                </a:cubicBezTo>
                <a:cubicBezTo>
                  <a:pt x="3060241" y="2723207"/>
                  <a:pt x="3018737" y="2781092"/>
                  <a:pt x="2925881" y="2859846"/>
                </a:cubicBezTo>
                <a:cubicBezTo>
                  <a:pt x="2750721" y="2985720"/>
                  <a:pt x="2689898" y="3044879"/>
                  <a:pt x="2575561" y="3111594"/>
                </a:cubicBezTo>
                <a:cubicBezTo>
                  <a:pt x="2369597" y="3208102"/>
                  <a:pt x="2289513" y="3275272"/>
                  <a:pt x="2163632" y="3304610"/>
                </a:cubicBezTo>
                <a:cubicBezTo>
                  <a:pt x="1949992" y="3305896"/>
                  <a:pt x="1863605" y="3319454"/>
                  <a:pt x="1736352" y="3307181"/>
                </a:cubicBezTo>
                <a:cubicBezTo>
                  <a:pt x="1525816" y="3264987"/>
                  <a:pt x="1431928" y="3242703"/>
                  <a:pt x="1315280" y="3222792"/>
                </a:cubicBezTo>
                <a:cubicBezTo>
                  <a:pt x="1136990" y="3198618"/>
                  <a:pt x="1058509" y="3219071"/>
                  <a:pt x="958700" y="3174444"/>
                </a:cubicBezTo>
                <a:cubicBezTo>
                  <a:pt x="804295" y="3049860"/>
                  <a:pt x="747941" y="3017013"/>
                  <a:pt x="649890" y="2925276"/>
                </a:cubicBezTo>
                <a:cubicBezTo>
                  <a:pt x="477457" y="2744069"/>
                  <a:pt x="362334" y="2683214"/>
                  <a:pt x="305024" y="2562861"/>
                </a:cubicBezTo>
                <a:cubicBezTo>
                  <a:pt x="286425" y="2342891"/>
                  <a:pt x="306700" y="2246897"/>
                  <a:pt x="267825" y="2122921"/>
                </a:cubicBezTo>
                <a:cubicBezTo>
                  <a:pt x="156841" y="1929637"/>
                  <a:pt x="43354" y="1853358"/>
                  <a:pt x="45857" y="1736352"/>
                </a:cubicBezTo>
                <a:cubicBezTo>
                  <a:pt x="165185" y="1539616"/>
                  <a:pt x="238331" y="1464433"/>
                  <a:pt x="284513" y="1342880"/>
                </a:cubicBezTo>
                <a:cubicBezTo>
                  <a:pt x="319124" y="1134441"/>
                  <a:pt x="314543" y="1042159"/>
                  <a:pt x="353735" y="926002"/>
                </a:cubicBezTo>
                <a:cubicBezTo>
                  <a:pt x="449765" y="747251"/>
                  <a:pt x="454782" y="657984"/>
                  <a:pt x="545795" y="568500"/>
                </a:cubicBezTo>
                <a:cubicBezTo>
                  <a:pt x="753143" y="448972"/>
                  <a:pt x="845065" y="381419"/>
                  <a:pt x="960490" y="329443"/>
                </a:cubicBezTo>
                <a:cubicBezTo>
                  <a:pt x="1137893" y="275717"/>
                  <a:pt x="1198916" y="248441"/>
                  <a:pt x="1315295" y="221991"/>
                </a:cubicBezTo>
                <a:cubicBezTo>
                  <a:pt x="1525824" y="187551"/>
                  <a:pt x="1613909" y="168381"/>
                  <a:pt x="1736352" y="153111"/>
                </a:cubicBezTo>
                <a:cubicBezTo>
                  <a:pt x="1933966" y="136651"/>
                  <a:pt x="2009673" y="93146"/>
                  <a:pt x="2131579" y="120191"/>
                </a:cubicBezTo>
                <a:cubicBezTo>
                  <a:pt x="2340319" y="226802"/>
                  <a:pt x="2448801" y="263931"/>
                  <a:pt x="2549059" y="333413"/>
                </a:cubicBezTo>
                <a:cubicBezTo>
                  <a:pt x="2674511" y="458409"/>
                  <a:pt x="2727114" y="498928"/>
                  <a:pt x="2799963" y="583405"/>
                </a:cubicBezTo>
                <a:cubicBezTo>
                  <a:pt x="2917341" y="739999"/>
                  <a:pt x="2969202" y="785687"/>
                  <a:pt x="3034719" y="896593"/>
                </a:cubicBezTo>
                <a:cubicBezTo>
                  <a:pt x="3135731" y="1109687"/>
                  <a:pt x="3179841" y="1196817"/>
                  <a:pt x="3236742" y="1322781"/>
                </a:cubicBezTo>
                <a:cubicBezTo>
                  <a:pt x="3325400" y="1529567"/>
                  <a:pt x="3407260" y="1614796"/>
                  <a:pt x="3414057" y="1736352"/>
                </a:cubicBezTo>
                <a:close/>
              </a:path>
            </a:pathLst>
          </a:custGeom>
          <a:solidFill>
            <a:srgbClr val="D97757"/>
          </a:solidFill>
          <a:ln w="63500" cap="rnd" cmpd="sng">
            <a:solidFill>
              <a:schemeClr val="tx1">
                <a:alpha val="82000"/>
              </a:schemeClr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4E3D4-0697-8D71-2A35-7C4B30C85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29" y="228600"/>
            <a:ext cx="1350540" cy="1179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120ED-1AAA-1867-FECB-59C81FF629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9" y="3971342"/>
            <a:ext cx="2268950" cy="17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EBE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Workshop Agenda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594360" y="1234440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94360" y="1508760"/>
            <a:ext cx="594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280160" y="1527048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Context &amp; Foundations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280160" y="1856232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Where Cowork sits, the product stack, security model</a:t>
            </a:r>
            <a:endParaRPr lang="en-US" sz="1000" dirty="0"/>
          </a:p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498080" y="1600200"/>
            <a:ext cx="1143000" cy="292608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7498080" y="1600200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25 min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594360" y="2221992"/>
            <a:ext cx="8046720" cy="9144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594360" y="2313432"/>
            <a:ext cx="594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02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280160" y="2331720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Models &amp; Usage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280160" y="2660904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Haiku, Sonnet, Opus — when to use which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7498080" y="2404872"/>
            <a:ext cx="1143000" cy="292608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7498080" y="2404872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15 min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94360" y="3026664"/>
            <a:ext cx="8046720" cy="9144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594360" y="3118104"/>
            <a:ext cx="594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280160" y="3136392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Getting Started + Core Concepts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280160" y="3465576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Installation, skills, connectors, best practices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7498080" y="3209544"/>
            <a:ext cx="1143000" cy="292608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8"/>
          <p:cNvSpPr/>
          <p:nvPr/>
        </p:nvSpPr>
        <p:spPr>
          <a:xfrm>
            <a:off x="7498080" y="3209544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40 min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594360" y="3831336"/>
            <a:ext cx="8046720" cy="9144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594360" y="3922776"/>
            <a:ext cx="594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C4623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04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280160" y="3941064"/>
            <a:ext cx="5303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Live Demos &amp; Closing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280160" y="4270248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Real workflows, transcript pipeline, Q&amp;A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7498080" y="4014216"/>
            <a:ext cx="1143000" cy="292608"/>
          </a:xfrm>
          <a:prstGeom prst="rect">
            <a:avLst/>
          </a:prstGeom>
          <a:solidFill>
            <a:srgbClr val="E8E0D4"/>
          </a:solidFill>
          <a:ln w="12700">
            <a:solidFill>
              <a:srgbClr val="E8E0D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Text 24"/>
          <p:cNvSpPr/>
          <p:nvPr/>
        </p:nvSpPr>
        <p:spPr>
          <a:xfrm>
            <a:off x="7498080" y="4014216"/>
            <a:ext cx="1143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25 min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94360" y="4709160"/>
            <a:ext cx="7772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918A8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Then: open networking</a:t>
            </a:r>
            <a:endParaRPr lang="en-US" sz="1000" dirty="0"/>
          </a:p>
        </p:txBody>
      </p:sp>
      <p:pic>
        <p:nvPicPr>
          <p:cNvPr id="28" name="Picture 2" descr="Claude Logo Free Download SVG, PNG a... · LobeHub">
            <a:extLst>
              <a:ext uri="{FF2B5EF4-FFF2-40B4-BE49-F238E27FC236}">
                <a16:creationId xmlns:a16="http://schemas.microsoft.com/office/drawing/2014/main" id="{0BC05A72-4AD8-4D60-B8F5-F382C7DB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9BAFE9-CE26-2B58-C1D2-BAF142149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221766" y="-493013"/>
            <a:ext cx="1864879" cy="14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52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96900" y="445849"/>
            <a:ext cx="5943600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Tyler Sztuka</a:t>
            </a:r>
          </a:p>
        </p:txBody>
      </p:sp>
      <p:sp>
        <p:nvSpPr>
          <p:cNvPr id="6" name="Text 4"/>
          <p:cNvSpPr/>
          <p:nvPr/>
        </p:nvSpPr>
        <p:spPr>
          <a:xfrm>
            <a:off x="660400" y="1141119"/>
            <a:ext cx="502961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A8B8C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Founder, SZD Labs · Claude Community Ambassador · Atlanta</a:t>
            </a:r>
          </a:p>
        </p:txBody>
      </p:sp>
      <p:sp>
        <p:nvSpPr>
          <p:cNvPr id="60" name="AreaDot0"/>
          <p:cNvSpPr/>
          <p:nvPr/>
        </p:nvSpPr>
        <p:spPr>
          <a:xfrm>
            <a:off x="596900" y="2592981"/>
            <a:ext cx="127000" cy="127000"/>
          </a:xfrm>
          <a:custGeom>
            <a:avLst/>
            <a:gdLst/>
            <a:ahLst/>
            <a:cxnLst/>
            <a:rect l="0" t="0" r="127000" b="127000"/>
            <a:pathLst>
              <a:path w="127000" h="127000">
                <a:moveTo>
                  <a:pt x="124856" y="63500"/>
                </a:moveTo>
                <a:cubicBezTo>
                  <a:pt x="117112" y="79289"/>
                  <a:pt x="116097" y="87814"/>
                  <a:pt x="109368" y="95078"/>
                </a:cubicBezTo>
                <a:cubicBezTo>
                  <a:pt x="94683" y="103502"/>
                  <a:pt x="89652" y="108911"/>
                  <a:pt x="79998" y="111926"/>
                </a:cubicBezTo>
                <a:cubicBezTo>
                  <a:pt x="62502" y="113552"/>
                  <a:pt x="54922" y="117446"/>
                  <a:pt x="45006" y="115178"/>
                </a:cubicBezTo>
                <a:cubicBezTo>
                  <a:pt x="29448" y="105992"/>
                  <a:pt x="19815" y="104557"/>
                  <a:pt x="13889" y="96805"/>
                </a:cubicBezTo>
                <a:cubicBezTo>
                  <a:pt x="9693" y="80153"/>
                  <a:pt x="4481" y="73217"/>
                  <a:pt x="5497" y="63500"/>
                </a:cubicBezTo>
                <a:cubicBezTo>
                  <a:pt x="13079" y="47764"/>
                  <a:pt x="14474" y="40227"/>
                  <a:pt x="20661" y="32027"/>
                </a:cubicBezTo>
                <a:cubicBezTo>
                  <a:pt x="33702" y="20431"/>
                  <a:pt x="37606" y="12175"/>
                  <a:pt x="46743" y="8835"/>
                </a:cubicBezTo>
                <a:cubicBezTo>
                  <a:pt x="64160" y="9298"/>
                  <a:pt x="72827" y="6926"/>
                  <a:pt x="81576" y="9760"/>
                </a:cubicBezTo>
                <a:cubicBezTo>
                  <a:pt x="93325" y="18746"/>
                  <a:pt x="98581" y="19670"/>
                  <a:pt x="105073" y="27731"/>
                </a:cubicBezTo>
                <a:cubicBezTo>
                  <a:pt x="114965" y="45616"/>
                  <a:pt x="124212" y="53398"/>
                  <a:pt x="124856" y="63500"/>
                </a:cubicBezTo>
                <a:close/>
              </a:path>
            </a:pathLst>
          </a:custGeom>
          <a:solidFill>
            <a:srgbClr val="00CED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" name="AreaText0"/>
          <p:cNvSpPr txBox="1"/>
          <p:nvPr/>
        </p:nvSpPr>
        <p:spPr>
          <a:xfrm>
            <a:off x="825500" y="2554881"/>
            <a:ext cx="3581400" cy="889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Knowledge Base Development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A8B8C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Development and optimization for AI systems</a:t>
            </a:r>
          </a:p>
        </p:txBody>
      </p:sp>
      <p:sp>
        <p:nvSpPr>
          <p:cNvPr id="62" name="AreaDot1"/>
          <p:cNvSpPr/>
          <p:nvPr/>
        </p:nvSpPr>
        <p:spPr>
          <a:xfrm>
            <a:off x="4699000" y="2592981"/>
            <a:ext cx="127000" cy="127000"/>
          </a:xfrm>
          <a:custGeom>
            <a:avLst/>
            <a:gdLst/>
            <a:ahLst/>
            <a:cxnLst/>
            <a:rect l="0" t="0" r="127000" b="127000"/>
            <a:pathLst>
              <a:path w="127000" h="127000">
                <a:moveTo>
                  <a:pt x="116139" y="63500"/>
                </a:moveTo>
                <a:cubicBezTo>
                  <a:pt x="114671" y="79824"/>
                  <a:pt x="118476" y="87652"/>
                  <a:pt x="113202" y="96148"/>
                </a:cubicBezTo>
                <a:cubicBezTo>
                  <a:pt x="97092" y="108145"/>
                  <a:pt x="91032" y="117262"/>
                  <a:pt x="80982" y="120142"/>
                </a:cubicBezTo>
                <a:cubicBezTo>
                  <a:pt x="63594" y="117745"/>
                  <a:pt x="55006" y="118918"/>
                  <a:pt x="46205" y="115348"/>
                </a:cubicBezTo>
                <a:cubicBezTo>
                  <a:pt x="34256" y="105847"/>
                  <a:pt x="27622" y="104122"/>
                  <a:pt x="22307" y="96345"/>
                </a:cubicBezTo>
                <a:cubicBezTo>
                  <a:pt x="16540" y="79923"/>
                  <a:pt x="11723" y="73116"/>
                  <a:pt x="10772" y="63500"/>
                </a:cubicBezTo>
                <a:cubicBezTo>
                  <a:pt x="13370" y="47869"/>
                  <a:pt x="10827" y="40691"/>
                  <a:pt x="15968" y="32238"/>
                </a:cubicBezTo>
                <a:cubicBezTo>
                  <a:pt x="30506" y="19692"/>
                  <a:pt x="35463" y="10121"/>
                  <a:pt x="45044" y="7145"/>
                </a:cubicBezTo>
                <a:cubicBezTo>
                  <a:pt x="62442" y="9771"/>
                  <a:pt x="70119" y="8431"/>
                  <a:pt x="79839" y="12396"/>
                </a:cubicBezTo>
                <a:cubicBezTo>
                  <a:pt x="94843" y="22987"/>
                  <a:pt x="104402" y="25912"/>
                  <a:pt x="109847" y="33578"/>
                </a:cubicBezTo>
                <a:cubicBezTo>
                  <a:pt x="112993" y="48539"/>
                  <a:pt x="115636" y="54115"/>
                  <a:pt x="116139" y="63500"/>
                </a:cubicBezTo>
                <a:close/>
              </a:path>
            </a:pathLst>
          </a:custGeom>
          <a:solidFill>
            <a:srgbClr val="00A5B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3" name="AreaText1"/>
          <p:cNvSpPr txBox="1"/>
          <p:nvPr/>
        </p:nvSpPr>
        <p:spPr>
          <a:xfrm>
            <a:off x="4927600" y="2554881"/>
            <a:ext cx="3581400" cy="889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Scalable Content Creation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A8B8C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Intelligent Content Creation and Distribution at scale</a:t>
            </a:r>
          </a:p>
        </p:txBody>
      </p:sp>
      <p:sp>
        <p:nvSpPr>
          <p:cNvPr id="64" name="AreaDot2"/>
          <p:cNvSpPr/>
          <p:nvPr/>
        </p:nvSpPr>
        <p:spPr>
          <a:xfrm>
            <a:off x="596900" y="3608981"/>
            <a:ext cx="127000" cy="127000"/>
          </a:xfrm>
          <a:custGeom>
            <a:avLst/>
            <a:gdLst/>
            <a:ahLst/>
            <a:cxnLst/>
            <a:rect l="0" t="0" r="127000" b="127000"/>
            <a:pathLst>
              <a:path w="127000" h="127000">
                <a:moveTo>
                  <a:pt x="121649" y="63500"/>
                </a:moveTo>
                <a:cubicBezTo>
                  <a:pt x="114921" y="80823"/>
                  <a:pt x="114288" y="90591"/>
                  <a:pt x="108192" y="98145"/>
                </a:cubicBezTo>
                <a:cubicBezTo>
                  <a:pt x="94601" y="106003"/>
                  <a:pt x="90459" y="111335"/>
                  <a:pt x="81010" y="113860"/>
                </a:cubicBezTo>
                <a:cubicBezTo>
                  <a:pt x="63105" y="114418"/>
                  <a:pt x="54575" y="117397"/>
                  <a:pt x="45200" y="114976"/>
                </a:cubicBezTo>
                <a:cubicBezTo>
                  <a:pt x="31855" y="106347"/>
                  <a:pt x="23326" y="105439"/>
                  <a:pt x="18509" y="97718"/>
                </a:cubicBezTo>
                <a:cubicBezTo>
                  <a:pt x="15797" y="80609"/>
                  <a:pt x="13000" y="74011"/>
                  <a:pt x="13085" y="63500"/>
                </a:cubicBezTo>
                <a:cubicBezTo>
                  <a:pt x="16082" y="45573"/>
                  <a:pt x="14051" y="35283"/>
                  <a:pt x="19079" y="27646"/>
                </a:cubicBezTo>
                <a:cubicBezTo>
                  <a:pt x="32842" y="20117"/>
                  <a:pt x="37507" y="14903"/>
                  <a:pt x="46605" y="12587"/>
                </a:cubicBezTo>
                <a:cubicBezTo>
                  <a:pt x="63169" y="12396"/>
                  <a:pt x="71069" y="9124"/>
                  <a:pt x="79732" y="12204"/>
                </a:cubicBezTo>
                <a:cubicBezTo>
                  <a:pt x="92046" y="22661"/>
                  <a:pt x="98071" y="25424"/>
                  <a:pt x="104359" y="33118"/>
                </a:cubicBezTo>
                <a:cubicBezTo>
                  <a:pt x="113004" y="48309"/>
                  <a:pt x="121074" y="53746"/>
                  <a:pt x="121649" y="63500"/>
                </a:cubicBezTo>
                <a:close/>
              </a:path>
            </a:pathLst>
          </a:custGeom>
          <a:solidFill>
            <a:srgbClr val="5BBAA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5" name="AreaText2"/>
          <p:cNvSpPr txBox="1"/>
          <p:nvPr/>
        </p:nvSpPr>
        <p:spPr>
          <a:xfrm>
            <a:off x="825500" y="3570881"/>
            <a:ext cx="3581400" cy="889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Product Optimization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A8B8C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Helping orgs maximize Claude products internally</a:t>
            </a:r>
          </a:p>
        </p:txBody>
      </p:sp>
      <p:sp>
        <p:nvSpPr>
          <p:cNvPr id="66" name="AreaDot3"/>
          <p:cNvSpPr/>
          <p:nvPr/>
        </p:nvSpPr>
        <p:spPr>
          <a:xfrm>
            <a:off x="4699000" y="3608981"/>
            <a:ext cx="127000" cy="127000"/>
          </a:xfrm>
          <a:custGeom>
            <a:avLst/>
            <a:gdLst/>
            <a:ahLst/>
            <a:cxnLst/>
            <a:rect l="0" t="0" r="127000" b="127000"/>
            <a:pathLst>
              <a:path w="127000" h="127000">
                <a:moveTo>
                  <a:pt x="124107" y="63500"/>
                </a:moveTo>
                <a:cubicBezTo>
                  <a:pt x="118067" y="81358"/>
                  <a:pt x="118343" y="92024"/>
                  <a:pt x="112026" y="99216"/>
                </a:cubicBezTo>
                <a:cubicBezTo>
                  <a:pt x="97010" y="105332"/>
                  <a:pt x="92021" y="108495"/>
                  <a:pt x="81994" y="111447"/>
                </a:cubicBezTo>
                <a:cubicBezTo>
                  <a:pt x="63587" y="115173"/>
                  <a:pt x="54795" y="121026"/>
                  <a:pt x="45179" y="118898"/>
                </a:cubicBezTo>
                <a:cubicBezTo>
                  <a:pt x="31532" y="108079"/>
                  <a:pt x="24176" y="105569"/>
                  <a:pt x="17885" y="97259"/>
                </a:cubicBezTo>
                <a:cubicBezTo>
                  <a:pt x="10562" y="80380"/>
                  <a:pt x="3285" y="73910"/>
                  <a:pt x="3239" y="63500"/>
                </a:cubicBezTo>
                <a:cubicBezTo>
                  <a:pt x="10409" y="45678"/>
                  <a:pt x="11328" y="35746"/>
                  <a:pt x="17578" y="27856"/>
                </a:cubicBezTo>
                <a:cubicBezTo>
                  <a:pt x="31242" y="19377"/>
                  <a:pt x="35326" y="12849"/>
                  <a:pt x="44906" y="10897"/>
                </a:cubicBezTo>
                <a:cubicBezTo>
                  <a:pt x="63177" y="12869"/>
                  <a:pt x="71335" y="11615"/>
                  <a:pt x="81448" y="14840"/>
                </a:cubicBezTo>
                <a:cubicBezTo>
                  <a:pt x="96886" y="23618"/>
                  <a:pt x="105925" y="25096"/>
                  <a:pt x="112324" y="32395"/>
                </a:cubicBezTo>
                <a:cubicBezTo>
                  <a:pt x="118216" y="47948"/>
                  <a:pt x="124152" y="53477"/>
                  <a:pt x="124107" y="63500"/>
                </a:cubicBezTo>
                <a:close/>
              </a:path>
            </a:pathLst>
          </a:custGeom>
          <a:solidFill>
            <a:srgbClr val="00CED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" name="AreaText3"/>
          <p:cNvSpPr txBox="1"/>
          <p:nvPr/>
        </p:nvSpPr>
        <p:spPr>
          <a:xfrm>
            <a:off x="4927600" y="3570881"/>
            <a:ext cx="3581400" cy="889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Open-Source Model Deployment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A8B8C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Own your tech stack and reduce API overhead</a:t>
            </a:r>
          </a:p>
        </p:txBody>
      </p:sp>
      <p:sp>
        <p:nvSpPr>
          <p:cNvPr id="50" name="Mission"/>
          <p:cNvSpPr txBox="1"/>
          <p:nvPr/>
        </p:nvSpPr>
        <p:spPr>
          <a:xfrm>
            <a:off x="596900" y="1801833"/>
            <a:ext cx="5334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buNone/>
            </a:pPr>
            <a:r>
              <a:rPr lang="en-US" i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“Ensure AI enables and enhances human capability.”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C06B3-C227-DB33-2B03-F7ACE282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0" y="4459881"/>
            <a:ext cx="763065" cy="68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422B9-807A-CD50-1ECE-280C85B7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735" y="67135"/>
            <a:ext cx="2155265" cy="9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11681" y="343423"/>
            <a:ext cx="8520600" cy="80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dirty="0"/>
              <a:t>The AI Collective</a:t>
            </a:r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1262810"/>
            <a:ext cx="8520600" cy="198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pPr marL="0" indent="0" algn="ctr">
              <a:buClr>
                <a:srgbClr val="000000"/>
              </a:buClr>
              <a:buSzPts val="1100"/>
              <a:buNone/>
            </a:pPr>
            <a:r>
              <a:rPr lang="en" sz="3000" dirty="0"/>
              <a:t>We are a non-profit, grassroots community </a:t>
            </a:r>
            <a:r>
              <a:rPr lang="en" sz="3000" b="1" dirty="0">
                <a:latin typeface="Open Sans"/>
                <a:ea typeface="Open Sans"/>
                <a:cs typeface="Open Sans"/>
                <a:sym typeface="Open Sans"/>
              </a:rPr>
              <a:t>uniting 190k+ pioneers exploring the frontier of AI</a:t>
            </a:r>
            <a:r>
              <a:rPr lang="en" sz="3000" dirty="0"/>
              <a:t> in major tech hubs worldwide.</a:t>
            </a:r>
            <a:endParaRPr sz="3000" i="1" dirty="0"/>
          </a:p>
        </p:txBody>
      </p:sp>
      <p:pic>
        <p:nvPicPr>
          <p:cNvPr id="44" name="Google Shape;44;p10" title="team-action-1.jpg"/>
          <p:cNvPicPr preferRelativeResize="0"/>
          <p:nvPr/>
        </p:nvPicPr>
        <p:blipFill rotWithShape="1">
          <a:blip r:embed="rId3">
            <a:alphaModFix/>
          </a:blip>
          <a:srcRect t="12027" b="2793"/>
          <a:stretch/>
        </p:blipFill>
        <p:spPr>
          <a:xfrm>
            <a:off x="3381131" y="3367425"/>
            <a:ext cx="2381700" cy="1352400"/>
          </a:xfrm>
          <a:prstGeom prst="roundRect">
            <a:avLst>
              <a:gd name="adj" fmla="val 10652"/>
            </a:avLst>
          </a:prstGeom>
          <a:noFill/>
          <a:ln>
            <a:noFill/>
          </a:ln>
        </p:spPr>
      </p:pic>
      <p:pic>
        <p:nvPicPr>
          <p:cNvPr id="45" name="Google Shape;45;p10" title="event-demo-night-1.jpg"/>
          <p:cNvPicPr preferRelativeResize="0"/>
          <p:nvPr/>
        </p:nvPicPr>
        <p:blipFill rotWithShape="1">
          <a:blip r:embed="rId4">
            <a:alphaModFix/>
          </a:blip>
          <a:srcRect t="21104" r="13179"/>
          <a:stretch/>
        </p:blipFill>
        <p:spPr>
          <a:xfrm>
            <a:off x="878150" y="3367425"/>
            <a:ext cx="2381700" cy="1352400"/>
          </a:xfrm>
          <a:prstGeom prst="roundRect">
            <a:avLst>
              <a:gd name="adj" fmla="val 10652"/>
            </a:avLst>
          </a:prstGeom>
          <a:noFill/>
          <a:ln>
            <a:noFill/>
          </a:ln>
        </p:spPr>
      </p:pic>
      <p:pic>
        <p:nvPicPr>
          <p:cNvPr id="46" name="Google Shape;46;p10" title="event-demo-night-2.jpg"/>
          <p:cNvPicPr preferRelativeResize="0"/>
          <p:nvPr/>
        </p:nvPicPr>
        <p:blipFill rotWithShape="1">
          <a:blip r:embed="rId5">
            <a:alphaModFix/>
          </a:blip>
          <a:srcRect l="11738" t="19813"/>
          <a:stretch/>
        </p:blipFill>
        <p:spPr>
          <a:xfrm>
            <a:off x="5884112" y="3367425"/>
            <a:ext cx="2381700" cy="1352400"/>
          </a:xfrm>
          <a:prstGeom prst="roundRect">
            <a:avLst>
              <a:gd name="adj" fmla="val 10652"/>
            </a:avLst>
          </a:prstGeom>
          <a:noFill/>
          <a:ln>
            <a:noFill/>
          </a:ln>
        </p:spPr>
      </p:pic>
      <p:pic>
        <p:nvPicPr>
          <p:cNvPr id="2" name="Picture 1" descr="A logo with orange letters&#10;&#10;AI-generated content may be incorrect.">
            <a:extLst>
              <a:ext uri="{FF2B5EF4-FFF2-40B4-BE49-F238E27FC236}">
                <a16:creationId xmlns:a16="http://schemas.microsoft.com/office/drawing/2014/main" id="{80874790-6128-B5F2-29E9-DA104C67F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00" y="209633"/>
            <a:ext cx="1959152" cy="1130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658824" y="-2191438"/>
            <a:ext cx="2926080" cy="2926080"/>
          </a:xfrm>
          <a:prstGeom prst="ellipse">
            <a:avLst/>
          </a:prstGeom>
          <a:solidFill>
            <a:srgbClr val="C4623A">
              <a:alpha val="85000"/>
            </a:srgbClr>
          </a:solidFill>
          <a:ln w="12700">
            <a:solidFill>
              <a:srgbClr val="C4623A">
                <a:alpha val="85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94360" y="466784"/>
            <a:ext cx="5943600" cy="116955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What is The Claude</a:t>
            </a:r>
          </a:p>
          <a:p>
            <a:pPr marL="0" indent="0" algn="l">
              <a:buNone/>
            </a:pPr>
            <a:r>
              <a:rPr lang="en-US" sz="38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Community?</a:t>
            </a:r>
          </a:p>
        </p:txBody>
      </p:sp>
      <p:sp>
        <p:nvSpPr>
          <p:cNvPr id="4" name="Shape 2"/>
          <p:cNvSpPr/>
          <p:nvPr/>
        </p:nvSpPr>
        <p:spPr>
          <a:xfrm>
            <a:off x="594360" y="1874520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94360" y="2326232"/>
            <a:ext cx="7524058" cy="14157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Get involved in the Claude Community to share solutions, help each other, and push the boundaries of what’s possible with AI.</a:t>
            </a:r>
          </a:p>
          <a:p>
            <a:pPr marL="0" indent="0" algn="l">
              <a:buNone/>
            </a:pPr>
            <a:endParaRPr lang="en-US" sz="2000" dirty="0">
              <a:solidFill>
                <a:srgbClr val="6B6560"/>
              </a:solidFill>
              <a:latin typeface="Playfair Display" pitchFamily="34" charset="0"/>
              <a:ea typeface="Playfair Display" pitchFamily="34" charset="-122"/>
              <a:cs typeface="Playfair Display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35AC3-E492-1C81-4791-894C0383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98" y="0"/>
            <a:ext cx="2270802" cy="2308860"/>
          </a:xfrm>
          <a:prstGeom prst="rect">
            <a:avLst/>
          </a:prstGeom>
        </p:spPr>
      </p:pic>
      <p:pic>
        <p:nvPicPr>
          <p:cNvPr id="7" name="Picture 2" descr="Claude Logo Free Download SVG, PNG a... · LobeHub">
            <a:extLst>
              <a:ext uri="{FF2B5EF4-FFF2-40B4-BE49-F238E27FC236}">
                <a16:creationId xmlns:a16="http://schemas.microsoft.com/office/drawing/2014/main" id="{E1A8C8E2-2C88-6784-5D76-14D9C21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4CB90-E038-4B47-69B2-B25044A73C10}"/>
              </a:ext>
            </a:extLst>
          </p:cNvPr>
          <p:cNvSpPr txBox="1"/>
          <p:nvPr/>
        </p:nvSpPr>
        <p:spPr>
          <a:xfrm>
            <a:off x="1025582" y="357999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-Local events hosted by Anthropic-appointed ambassadors </a:t>
            </a:r>
          </a:p>
          <a:p>
            <a:endParaRPr lang="en-US" dirty="0">
              <a:solidFill>
                <a:srgbClr val="6B6560"/>
              </a:solidFill>
              <a:latin typeface="Playfair Display" pitchFamily="34" charset="0"/>
              <a:ea typeface="Playfair Display" pitchFamily="34" charset="-122"/>
              <a:cs typeface="Playfair Display" pitchFamily="34" charset="-120"/>
            </a:endParaRPr>
          </a:p>
          <a:p>
            <a:r>
              <a:rPr lang="en-US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-Bringing together builders, practitioners, and curious minds across every industry.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57CE7-EB78-786B-2973-5C83EF772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043710" y="2652059"/>
            <a:ext cx="1864879" cy="14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94360" y="457200"/>
            <a:ext cx="5588000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What Is the Claude Community?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28B98-38E3-4F78-A06A-98B0077B3E7B}"/>
              </a:ext>
            </a:extLst>
          </p:cNvPr>
          <p:cNvSpPr/>
          <p:nvPr/>
        </p:nvSpPr>
        <p:spPr>
          <a:xfrm>
            <a:off x="596900" y="939800"/>
            <a:ext cx="1651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pic>
        <p:nvPicPr>
          <p:cNvPr id="7" name="Picture 2" descr="Claude Logo Free Download SVG, PNG a... · LobeHub">
            <a:extLst>
              <a:ext uri="{FF2B5EF4-FFF2-40B4-BE49-F238E27FC236}">
                <a16:creationId xmlns:a16="http://schemas.microsoft.com/office/drawing/2014/main" id="{9354C7E9-72D6-648B-13F2-4786C9C5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53374-61A1-5B67-1A3B-9E8307FE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412" y="56122"/>
            <a:ext cx="2794000" cy="2718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2E55D-3814-49D9-AE1A-922703E7C370}"/>
              </a:ext>
            </a:extLst>
          </p:cNvPr>
          <p:cNvSpPr txBox="1"/>
          <p:nvPr/>
        </p:nvSpPr>
        <p:spPr>
          <a:xfrm>
            <a:off x="596900" y="1092200"/>
            <a:ext cx="5207000" cy="64633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i="1">
                <a:solidFill>
                  <a:srgbClr val="C4623A"/>
                </a:solidFill>
                <a:latin typeface="Playfair Display"/>
              </a:rPr>
              <a:t>Share solutions. Help each other.
Push the boundaries of what's possible.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F9A48-4D2F-4DDB-A2D0-6C2A924E6280}"/>
              </a:ext>
            </a:extLst>
          </p:cNvPr>
          <p:cNvSpPr txBox="1"/>
          <p:nvPr/>
        </p:nvSpPr>
        <p:spPr>
          <a:xfrm>
            <a:off x="594360" y="1880529"/>
            <a:ext cx="5207000" cy="73866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400" dirty="0" err="1">
                <a:solidFill>
                  <a:srgbClr val="6B6560"/>
                </a:solidFill>
                <a:latin typeface="Playfair Display"/>
              </a:rPr>
              <a:t>Anthropic's</a:t>
            </a:r>
            <a:r>
              <a:rPr lang="en-US" sz="1400" dirty="0">
                <a:solidFill>
                  <a:srgbClr val="6B6560"/>
                </a:solidFill>
                <a:latin typeface="Playfair Display"/>
              </a:rPr>
              <a:t> officially sponsored local events, managed by Claude Community Ambassadors</a:t>
            </a:r>
          </a:p>
          <a:p>
            <a:pPr algn="l"/>
            <a:endParaRPr lang="en-US" sz="1400" dirty="0">
              <a:solidFill>
                <a:srgbClr val="6B6560"/>
              </a:solidFill>
              <a:latin typeface="Playfair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FC1AE1-DEBC-4ADA-B6E5-4CB0ECD26A13}"/>
              </a:ext>
            </a:extLst>
          </p:cNvPr>
          <p:cNvSpPr txBox="1"/>
          <p:nvPr/>
        </p:nvSpPr>
        <p:spPr>
          <a:xfrm>
            <a:off x="596900" y="2768600"/>
            <a:ext cx="7366000" cy="33855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1A1A1A"/>
                </a:solidFill>
                <a:latin typeface="Playfair Display"/>
              </a:rPr>
              <a:t>Why It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E65EB4-D86C-4EC5-83EB-869F0174C0E4}"/>
              </a:ext>
            </a:extLst>
          </p:cNvPr>
          <p:cNvSpPr/>
          <p:nvPr/>
        </p:nvSpPr>
        <p:spPr>
          <a:xfrm>
            <a:off x="596900" y="3124200"/>
            <a:ext cx="1016000" cy="25400"/>
          </a:xfrm>
          <a:prstGeom prst="rect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B522D-4F7A-4B74-B624-A24523497844}"/>
              </a:ext>
            </a:extLst>
          </p:cNvPr>
          <p:cNvSpPr txBox="1"/>
          <p:nvPr/>
        </p:nvSpPr>
        <p:spPr>
          <a:xfrm>
            <a:off x="596900" y="3251200"/>
            <a:ext cx="7366000" cy="116955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400" dirty="0" err="1">
                <a:solidFill>
                  <a:srgbClr val="6B6560"/>
                </a:solidFill>
                <a:latin typeface="Playfair Display"/>
              </a:rPr>
              <a:t>Anthropic's</a:t>
            </a:r>
            <a:r>
              <a:rPr lang="en-US" sz="1400" dirty="0">
                <a:solidFill>
                  <a:srgbClr val="6B6560"/>
                </a:solidFill>
                <a:latin typeface="Playfair Display"/>
              </a:rPr>
              <a:t> core mission is building the models. Claude.ai, Claude Code, </a:t>
            </a:r>
            <a:r>
              <a:rPr lang="en-US" sz="1400" dirty="0" err="1">
                <a:solidFill>
                  <a:srgbClr val="6B6560"/>
                </a:solidFill>
                <a:latin typeface="Playfair Display"/>
              </a:rPr>
              <a:t>Cowork</a:t>
            </a:r>
            <a:r>
              <a:rPr lang="en-US" sz="1400" dirty="0">
                <a:solidFill>
                  <a:srgbClr val="6B6560"/>
                </a:solidFill>
                <a:latin typeface="Playfair Display"/>
              </a:rPr>
              <a:t> — those are prototypes. Beta products. </a:t>
            </a:r>
          </a:p>
          <a:p>
            <a:pPr algn="l"/>
            <a:endParaRPr lang="en-US" sz="1400" dirty="0">
              <a:solidFill>
                <a:srgbClr val="6B6560"/>
              </a:solidFill>
              <a:latin typeface="Playfair Display"/>
            </a:endParaRPr>
          </a:p>
          <a:p>
            <a:pPr algn="l"/>
            <a:r>
              <a:rPr lang="en-US" sz="1400" b="1" dirty="0">
                <a:solidFill>
                  <a:srgbClr val="6B6560"/>
                </a:solidFill>
                <a:latin typeface="Playfair Display"/>
              </a:rPr>
              <a:t>There is no golden playbook</a:t>
            </a:r>
            <a:r>
              <a:rPr lang="en-US" sz="1400" dirty="0">
                <a:solidFill>
                  <a:srgbClr val="6B6560"/>
                </a:solidFill>
                <a:latin typeface="Playfair Display"/>
              </a:rPr>
              <a:t>. We are all learning how to apply this technology in real time and that's exactly why this room matters.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9F1B3C-F7C8-430B-B04D-E3CADB0CC8C5}"/>
              </a:ext>
            </a:extLst>
          </p:cNvPr>
          <p:cNvSpPr/>
          <p:nvPr/>
        </p:nvSpPr>
        <p:spPr>
          <a:xfrm>
            <a:off x="8153400" y="3175000"/>
            <a:ext cx="101600" cy="101600"/>
          </a:xfrm>
          <a:prstGeom prst="ellipse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6C4AE1-9C0E-4287-A694-E040F39364B1}"/>
              </a:ext>
            </a:extLst>
          </p:cNvPr>
          <p:cNvSpPr/>
          <p:nvPr/>
        </p:nvSpPr>
        <p:spPr>
          <a:xfrm>
            <a:off x="8356600" y="3378200"/>
            <a:ext cx="76200" cy="76200"/>
          </a:xfrm>
          <a:prstGeom prst="ellipse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80FF46-EF12-43E7-99F2-9942D033C9EF}"/>
              </a:ext>
            </a:extLst>
          </p:cNvPr>
          <p:cNvSpPr/>
          <p:nvPr/>
        </p:nvSpPr>
        <p:spPr>
          <a:xfrm>
            <a:off x="8051800" y="3340100"/>
            <a:ext cx="63500" cy="63500"/>
          </a:xfrm>
          <a:prstGeom prst="ellipse">
            <a:avLst/>
          </a:prstGeom>
          <a:solidFill>
            <a:srgbClr val="C4623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4E3386-0C91-4586-45C6-990B6317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043710" y="3881133"/>
            <a:ext cx="1864879" cy="14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94360" y="466784"/>
            <a:ext cx="5943600" cy="116955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This Is Just</a:t>
            </a:r>
          </a:p>
          <a:p>
            <a:pPr marL="0" indent="0" algn="l">
              <a:buNone/>
            </a:pPr>
            <a:r>
              <a:rPr lang="en-US" sz="32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Beginning</a:t>
            </a:r>
          </a:p>
        </p:txBody>
      </p:sp>
      <p:sp>
        <p:nvSpPr>
          <p:cNvPr id="4" name="Shape 2"/>
          <p:cNvSpPr/>
          <p:nvPr/>
        </p:nvSpPr>
        <p:spPr>
          <a:xfrm>
            <a:off x="594360" y="1699834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50" name="Subtitle"/>
          <p:cNvSpPr txBox="1"/>
          <p:nvPr/>
        </p:nvSpPr>
        <p:spPr>
          <a:xfrm>
            <a:off x="596900" y="1788734"/>
            <a:ext cx="5080000" cy="3175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indent="0" algn="l">
              <a:buNone/>
            </a:pPr>
            <a:r>
              <a:rPr lang="en-US" sz="1500" i="1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Here’s what’s coming:</a:t>
            </a:r>
          </a:p>
        </p:txBody>
      </p:sp>
      <p:sp>
        <p:nvSpPr>
          <p:cNvPr id="60" name="Col1"/>
          <p:cNvSpPr txBox="1"/>
          <p:nvPr/>
        </p:nvSpPr>
        <p:spPr>
          <a:xfrm>
            <a:off x="698500" y="2169734"/>
            <a:ext cx="3810000" cy="25853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Code Workshops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Deeper technical dives across industries and roles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Hackathons &amp; Build-Outs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Time-boxed sessions where you ship something real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Live Technology Demos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See what’s actually possible with Claude right now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Industry-Specific Sessions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for designers, AI for healthcare, and more</a:t>
            </a:r>
          </a:p>
        </p:txBody>
      </p:sp>
      <p:sp>
        <p:nvSpPr>
          <p:cNvPr id="61" name="Col2"/>
          <p:cNvSpPr txBox="1"/>
          <p:nvPr/>
        </p:nvSpPr>
        <p:spPr>
          <a:xfrm>
            <a:off x="5197169" y="2320154"/>
            <a:ext cx="3769850" cy="20372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Direct Access to Anthropic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Employees, resources, and insider knowledge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Exclusive Swag &amp; Gear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For community members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Learn from the People Building It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Straight from the source</a:t>
            </a:r>
          </a:p>
        </p:txBody>
      </p:sp>
      <p:sp>
        <p:nvSpPr>
          <p:cNvPr id="70" name="Dot70"/>
          <p:cNvSpPr/>
          <p:nvPr/>
        </p:nvSpPr>
        <p:spPr>
          <a:xfrm>
            <a:off x="482600" y="2207834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5093" y="50800"/>
                </a:moveTo>
                <a:cubicBezTo>
                  <a:pt x="90860" y="64953"/>
                  <a:pt x="91254" y="72693"/>
                  <a:pt x="86626" y="79105"/>
                </a:cubicBezTo>
                <a:cubicBezTo>
                  <a:pt x="75433" y="86326"/>
                  <a:pt x="71686" y="91524"/>
                  <a:pt x="64239" y="93546"/>
                </a:cubicBezTo>
                <a:cubicBezTo>
                  <a:pt x="50608" y="93066"/>
                  <a:pt x="44510" y="95295"/>
                  <a:pt x="36977" y="92585"/>
                </a:cubicBezTo>
                <a:cubicBezTo>
                  <a:pt x="25498" y="84032"/>
                  <a:pt x="19059" y="81747"/>
                  <a:pt x="14019" y="75479"/>
                </a:cubicBezTo>
                <a:cubicBezTo>
                  <a:pt x="8699" y="63140"/>
                  <a:pt x="3324" y="58752"/>
                  <a:pt x="3378" y="50800"/>
                </a:cubicBezTo>
                <a:cubicBezTo>
                  <a:pt x="8880" y="36632"/>
                  <a:pt x="9209" y="28461"/>
                  <a:pt x="14381" y="22464"/>
                </a:cubicBezTo>
                <a:cubicBezTo>
                  <a:pt x="26120" y="16641"/>
                  <a:pt x="30147" y="12338"/>
                  <a:pt x="37859" y="10818"/>
                </a:cubicBezTo>
                <a:cubicBezTo>
                  <a:pt x="51827" y="11575"/>
                  <a:pt x="58957" y="10495"/>
                  <a:pt x="65794" y="12331"/>
                </a:cubicBezTo>
                <a:cubicBezTo>
                  <a:pt x="74615" y="17694"/>
                  <a:pt x="79041" y="17287"/>
                  <a:pt x="83436" y="23057"/>
                </a:cubicBezTo>
                <a:cubicBezTo>
                  <a:pt x="89265" y="36929"/>
                  <a:pt x="94615" y="42393"/>
                  <a:pt x="95093" y="50800"/>
                </a:cubicBezTo>
                <a:close/>
              </a:path>
            </a:pathLst>
          </a:custGeom>
          <a:solidFill>
            <a:srgbClr val="C4623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" name="Dot71"/>
          <p:cNvSpPr/>
          <p:nvPr/>
        </p:nvSpPr>
        <p:spPr>
          <a:xfrm>
            <a:off x="482600" y="2854165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7274" y="50800"/>
                </a:moveTo>
                <a:cubicBezTo>
                  <a:pt x="93491" y="63276"/>
                  <a:pt x="94723" y="69233"/>
                  <a:pt x="89708" y="75752"/>
                </a:cubicBezTo>
                <a:cubicBezTo>
                  <a:pt x="76776" y="85006"/>
                  <a:pt x="71943" y="91716"/>
                  <a:pt x="63843" y="94260"/>
                </a:cubicBezTo>
                <a:cubicBezTo>
                  <a:pt x="49775" y="93486"/>
                  <a:pt x="43349" y="95067"/>
                  <a:pt x="35707" y="92712"/>
                </a:cubicBezTo>
                <a:cubicBezTo>
                  <a:pt x="24303" y="85635"/>
                  <a:pt x="18000" y="84845"/>
                  <a:pt x="12898" y="78558"/>
                </a:cubicBezTo>
                <a:cubicBezTo>
                  <a:pt x="7298" y="64679"/>
                  <a:pt x="1574" y="59154"/>
                  <a:pt x="1697" y="50800"/>
                </a:cubicBezTo>
                <a:cubicBezTo>
                  <a:pt x="7706" y="36834"/>
                  <a:pt x="8527" y="29596"/>
                  <a:pt x="13715" y="22868"/>
                </a:cubicBezTo>
                <a:cubicBezTo>
                  <a:pt x="25001" y="14407"/>
                  <a:pt x="28634" y="8063"/>
                  <a:pt x="36287" y="5946"/>
                </a:cubicBezTo>
                <a:cubicBezTo>
                  <a:pt x="50512" y="7349"/>
                  <a:pt x="56975" y="5730"/>
                  <a:pt x="64736" y="8752"/>
                </a:cubicBezTo>
                <a:cubicBezTo>
                  <a:pt x="76383" y="17424"/>
                  <a:pt x="83149" y="19788"/>
                  <a:pt x="88030" y="26095"/>
                </a:cubicBezTo>
                <a:cubicBezTo>
                  <a:pt x="92652" y="38448"/>
                  <a:pt x="97022" y="43351"/>
                  <a:pt x="97274" y="50800"/>
                </a:cubicBezTo>
                <a:close/>
              </a:path>
            </a:pathLst>
          </a:custGeom>
          <a:solidFill>
            <a:srgbClr val="3D7B6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2" name="Dot72"/>
          <p:cNvSpPr/>
          <p:nvPr/>
        </p:nvSpPr>
        <p:spPr>
          <a:xfrm>
            <a:off x="482600" y="3500496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9456" y="50800"/>
                </a:moveTo>
                <a:cubicBezTo>
                  <a:pt x="94846" y="64227"/>
                  <a:pt x="95637" y="71028"/>
                  <a:pt x="90236" y="77654"/>
                </a:cubicBezTo>
                <a:cubicBezTo>
                  <a:pt x="76842" y="86314"/>
                  <a:pt x="71404" y="93146"/>
                  <a:pt x="63448" y="94974"/>
                </a:cubicBezTo>
                <a:cubicBezTo>
                  <a:pt x="50323" y="92406"/>
                  <a:pt x="44566" y="92627"/>
                  <a:pt x="37198" y="89838"/>
                </a:cubicBezTo>
                <a:cubicBezTo>
                  <a:pt x="25764" y="83111"/>
                  <a:pt x="19434" y="82239"/>
                  <a:pt x="14330" y="76383"/>
                </a:cubicBezTo>
                <a:cubicBezTo>
                  <a:pt x="8751" y="63592"/>
                  <a:pt x="2662" y="58767"/>
                  <a:pt x="3172" y="50800"/>
                </a:cubicBezTo>
                <a:cubicBezTo>
                  <a:pt x="10451" y="37037"/>
                  <a:pt x="12584" y="29457"/>
                  <a:pt x="17730" y="23273"/>
                </a:cubicBezTo>
                <a:cubicBezTo>
                  <a:pt x="27604" y="16425"/>
                  <a:pt x="30439" y="11841"/>
                  <a:pt x="37477" y="9576"/>
                </a:cubicBezTo>
                <a:cubicBezTo>
                  <a:pt x="51065" y="8875"/>
                  <a:pt x="57083" y="6028"/>
                  <a:pt x="64653" y="8173"/>
                </a:cubicBezTo>
                <a:cubicBezTo>
                  <a:pt x="76298" y="16025"/>
                  <a:pt x="82723" y="17483"/>
                  <a:pt x="87943" y="23877"/>
                </a:cubicBezTo>
                <a:cubicBezTo>
                  <a:pt x="93700" y="37339"/>
                  <a:pt x="99112" y="42733"/>
                  <a:pt x="99456" y="50800"/>
                </a:cubicBezTo>
                <a:close/>
              </a:path>
            </a:pathLst>
          </a:custGeom>
          <a:solidFill>
            <a:srgbClr val="B08D5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Dot73"/>
          <p:cNvSpPr/>
          <p:nvPr/>
        </p:nvSpPr>
        <p:spPr>
          <a:xfrm>
            <a:off x="482600" y="4146827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2697" y="50800"/>
                </a:moveTo>
                <a:cubicBezTo>
                  <a:pt x="89391" y="65179"/>
                  <a:pt x="90116" y="72824"/>
                  <a:pt x="86084" y="79557"/>
                </a:cubicBezTo>
                <a:cubicBezTo>
                  <a:pt x="75950" y="87623"/>
                  <a:pt x="73071" y="94127"/>
                  <a:pt x="65816" y="95688"/>
                </a:cubicBezTo>
                <a:cubicBezTo>
                  <a:pt x="51766" y="92827"/>
                  <a:pt x="45606" y="92400"/>
                  <a:pt x="37715" y="89966"/>
                </a:cubicBezTo>
                <a:cubicBezTo>
                  <a:pt x="25462" y="84714"/>
                  <a:pt x="18169" y="85337"/>
                  <a:pt x="13209" y="79462"/>
                </a:cubicBezTo>
                <a:cubicBezTo>
                  <a:pt x="8929" y="65131"/>
                  <a:pt x="4070" y="59168"/>
                  <a:pt x="4648" y="50800"/>
                </a:cubicBezTo>
                <a:cubicBezTo>
                  <a:pt x="10856" y="37239"/>
                  <a:pt x="12375" y="30592"/>
                  <a:pt x="17064" y="23678"/>
                </a:cubicBezTo>
                <a:cubicBezTo>
                  <a:pt x="26485" y="14191"/>
                  <a:pt x="28779" y="7567"/>
                  <a:pt x="35905" y="4704"/>
                </a:cubicBezTo>
                <a:cubicBezTo>
                  <a:pt x="50238" y="4649"/>
                  <a:pt x="57160" y="1541"/>
                  <a:pt x="64570" y="4594"/>
                </a:cubicBezTo>
                <a:cubicBezTo>
                  <a:pt x="74937" y="14827"/>
                  <a:pt x="81084" y="18129"/>
                  <a:pt x="85303" y="25060"/>
                </a:cubicBezTo>
                <a:cubicBezTo>
                  <a:pt x="89000" y="37930"/>
                  <a:pt x="92580" y="42625"/>
                  <a:pt x="92697" y="50800"/>
                </a:cubicBezTo>
                <a:close/>
              </a:path>
            </a:pathLst>
          </a:custGeom>
          <a:solidFill>
            <a:srgbClr val="C4623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4" name="Dot74"/>
          <p:cNvSpPr/>
          <p:nvPr/>
        </p:nvSpPr>
        <p:spPr>
          <a:xfrm>
            <a:off x="4966315" y="2470150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5960" y="50800"/>
                </a:moveTo>
                <a:cubicBezTo>
                  <a:pt x="91478" y="62761"/>
                  <a:pt x="91491" y="67709"/>
                  <a:pt x="86995" y="74722"/>
                </a:cubicBezTo>
                <a:cubicBezTo>
                  <a:pt x="76491" y="86137"/>
                  <a:pt x="73486" y="94236"/>
                  <a:pt x="65987" y="97551"/>
                </a:cubicBezTo>
                <a:cubicBezTo>
                  <a:pt x="51496" y="97185"/>
                  <a:pt x="44467" y="99926"/>
                  <a:pt x="37005" y="96819"/>
                </a:cubicBezTo>
                <a:cubicBezTo>
                  <a:pt x="26622" y="86830"/>
                  <a:pt x="21461" y="83743"/>
                  <a:pt x="16239" y="76840"/>
                </a:cubicBezTo>
                <a:cubicBezTo>
                  <a:pt x="9214" y="63820"/>
                  <a:pt x="2202" y="58507"/>
                  <a:pt x="2189" y="50800"/>
                </a:cubicBezTo>
                <a:cubicBezTo>
                  <a:pt x="9171" y="38130"/>
                  <a:pt x="11094" y="31664"/>
                  <a:pt x="16153" y="25459"/>
                </a:cubicBezTo>
                <a:cubicBezTo>
                  <a:pt x="26036" y="17446"/>
                  <a:pt x="28653" y="12384"/>
                  <a:pt x="35919" y="9432"/>
                </a:cubicBezTo>
                <a:cubicBezTo>
                  <a:pt x="50256" y="7604"/>
                  <a:pt x="56886" y="3376"/>
                  <a:pt x="64592" y="5776"/>
                </a:cubicBezTo>
                <a:cubicBezTo>
                  <a:pt x="75942" y="15605"/>
                  <a:pt x="82587" y="18679"/>
                  <a:pt x="87292" y="25433"/>
                </a:cubicBezTo>
                <a:cubicBezTo>
                  <a:pt x="91626" y="38117"/>
                  <a:pt x="96005" y="43407"/>
                  <a:pt x="95960" y="50800"/>
                </a:cubicBezTo>
                <a:close/>
              </a:path>
            </a:pathLst>
          </a:custGeom>
          <a:solidFill>
            <a:srgbClr val="3D7B6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5" name="Dot75"/>
          <p:cNvSpPr/>
          <p:nvPr/>
        </p:nvSpPr>
        <p:spPr>
          <a:xfrm>
            <a:off x="4987619" y="3158510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8142" y="50800"/>
                </a:moveTo>
                <a:cubicBezTo>
                  <a:pt x="94110" y="63712"/>
                  <a:pt x="94960" y="70780"/>
                  <a:pt x="90077" y="76624"/>
                </a:cubicBezTo>
                <a:cubicBezTo>
                  <a:pt x="77835" y="83193"/>
                  <a:pt x="73743" y="87164"/>
                  <a:pt x="65592" y="89762"/>
                </a:cubicBezTo>
                <a:cubicBezTo>
                  <a:pt x="50663" y="91854"/>
                  <a:pt x="42922" y="96210"/>
                  <a:pt x="35734" y="93945"/>
                </a:cubicBezTo>
                <a:cubicBezTo>
                  <a:pt x="26703" y="84305"/>
                  <a:pt x="22483" y="81136"/>
                  <a:pt x="17672" y="74664"/>
                </a:cubicBezTo>
                <a:cubicBezTo>
                  <a:pt x="10668" y="62732"/>
                  <a:pt x="4375" y="58120"/>
                  <a:pt x="3664" y="50800"/>
                </a:cubicBezTo>
                <a:cubicBezTo>
                  <a:pt x="8299" y="38332"/>
                  <a:pt x="7917" y="32800"/>
                  <a:pt x="12934" y="25864"/>
                </a:cubicBezTo>
                <a:cubicBezTo>
                  <a:pt x="25022" y="15212"/>
                  <a:pt x="29374" y="7660"/>
                  <a:pt x="37110" y="4560"/>
                </a:cubicBezTo>
                <a:cubicBezTo>
                  <a:pt x="50810" y="4879"/>
                  <a:pt x="57378" y="2399"/>
                  <a:pt x="64509" y="5197"/>
                </a:cubicBezTo>
                <a:cubicBezTo>
                  <a:pt x="74581" y="14206"/>
                  <a:pt x="79607" y="16375"/>
                  <a:pt x="84652" y="23215"/>
                </a:cubicBezTo>
                <a:cubicBezTo>
                  <a:pt x="91397" y="37008"/>
                  <a:pt x="97328" y="42789"/>
                  <a:pt x="98142" y="50800"/>
                </a:cubicBezTo>
                <a:close/>
              </a:path>
            </a:pathLst>
          </a:custGeom>
          <a:solidFill>
            <a:srgbClr val="B08D5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6" name="Dot76"/>
          <p:cNvSpPr/>
          <p:nvPr/>
        </p:nvSpPr>
        <p:spPr>
          <a:xfrm>
            <a:off x="4987619" y="3846870"/>
            <a:ext cx="101600" cy="101600"/>
          </a:xfrm>
          <a:custGeom>
            <a:avLst/>
            <a:gdLst/>
            <a:ahLst/>
            <a:cxnLst/>
            <a:rect l="0" t="0" r="101600" b="101600"/>
            <a:pathLst>
              <a:path w="101600" h="101600">
                <a:moveTo>
                  <a:pt x="91382" y="50800"/>
                </a:moveTo>
                <a:cubicBezTo>
                  <a:pt x="87377" y="64664"/>
                  <a:pt x="87299" y="72576"/>
                  <a:pt x="83371" y="78527"/>
                </a:cubicBezTo>
                <a:cubicBezTo>
                  <a:pt x="74284" y="84502"/>
                  <a:pt x="72119" y="88144"/>
                  <a:pt x="65197" y="90476"/>
                </a:cubicBezTo>
                <a:cubicBezTo>
                  <a:pt x="51212" y="92275"/>
                  <a:pt x="44523" y="95983"/>
                  <a:pt x="37226" y="94073"/>
                </a:cubicBezTo>
                <a:cubicBezTo>
                  <a:pt x="26889" y="85909"/>
                  <a:pt x="21837" y="84235"/>
                  <a:pt x="16551" y="77744"/>
                </a:cubicBezTo>
                <a:cubicBezTo>
                  <a:pt x="9267" y="64272"/>
                  <a:pt x="2625" y="58521"/>
                  <a:pt x="1983" y="50800"/>
                </a:cubicBezTo>
                <a:cubicBezTo>
                  <a:pt x="7126" y="38534"/>
                  <a:pt x="6820" y="32209"/>
                  <a:pt x="12268" y="26268"/>
                </a:cubicBezTo>
                <a:cubicBezTo>
                  <a:pt x="25285" y="18730"/>
                  <a:pt x="30624" y="13614"/>
                  <a:pt x="38301" y="11192"/>
                </a:cubicBezTo>
                <a:cubicBezTo>
                  <a:pt x="50876" y="10657"/>
                  <a:pt x="55809" y="7862"/>
                  <a:pt x="63451" y="10121"/>
                </a:cubicBezTo>
                <a:cubicBezTo>
                  <a:pt x="76348" y="18187"/>
                  <a:pt x="85055" y="20151"/>
                  <a:pt x="89245" y="26253"/>
                </a:cubicBezTo>
                <a:cubicBezTo>
                  <a:pt x="90314" y="38527"/>
                  <a:pt x="92263" y="42959"/>
                  <a:pt x="91382" y="50800"/>
                </a:cubicBezTo>
                <a:close/>
              </a:path>
            </a:pathLst>
          </a:custGeom>
          <a:solidFill>
            <a:srgbClr val="C4623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 descr="Claude Logo Free Download SVG, PNG a... · LobeHub">
            <a:extLst>
              <a:ext uri="{FF2B5EF4-FFF2-40B4-BE49-F238E27FC236}">
                <a16:creationId xmlns:a16="http://schemas.microsoft.com/office/drawing/2014/main" id="{76B438DF-5C84-2FEB-F957-86D3FAD3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andDrawnCircle">
            <a:extLst>
              <a:ext uri="{FF2B5EF4-FFF2-40B4-BE49-F238E27FC236}">
                <a16:creationId xmlns:a16="http://schemas.microsoft.com/office/drawing/2014/main" id="{882E452E-0F87-8112-019F-BD4D05847D74}"/>
              </a:ext>
            </a:extLst>
          </p:cNvPr>
          <p:cNvSpPr/>
          <p:nvPr/>
        </p:nvSpPr>
        <p:spPr>
          <a:xfrm>
            <a:off x="7382694" y="-772394"/>
            <a:ext cx="1900289" cy="1544788"/>
          </a:xfrm>
          <a:custGeom>
            <a:avLst/>
            <a:gdLst/>
            <a:ahLst/>
            <a:cxnLst/>
            <a:rect l="0" t="0" r="3472704" b="3472704"/>
            <a:pathLst>
              <a:path w="3472704" h="3472704">
                <a:moveTo>
                  <a:pt x="3414057" y="1736352"/>
                </a:moveTo>
                <a:cubicBezTo>
                  <a:pt x="3348055" y="1934752"/>
                  <a:pt x="3314971" y="2005620"/>
                  <a:pt x="3282053" y="2133152"/>
                </a:cubicBezTo>
                <a:cubicBezTo>
                  <a:pt x="3238327" y="2359860"/>
                  <a:pt x="3248027" y="2477563"/>
                  <a:pt x="3194601" y="2586567"/>
                </a:cubicBezTo>
                <a:cubicBezTo>
                  <a:pt x="3060241" y="2723207"/>
                  <a:pt x="3018737" y="2781092"/>
                  <a:pt x="2925881" y="2859846"/>
                </a:cubicBezTo>
                <a:cubicBezTo>
                  <a:pt x="2750721" y="2985720"/>
                  <a:pt x="2689898" y="3044879"/>
                  <a:pt x="2575561" y="3111594"/>
                </a:cubicBezTo>
                <a:cubicBezTo>
                  <a:pt x="2369597" y="3208102"/>
                  <a:pt x="2289513" y="3275272"/>
                  <a:pt x="2163632" y="3304610"/>
                </a:cubicBezTo>
                <a:cubicBezTo>
                  <a:pt x="1949992" y="3305896"/>
                  <a:pt x="1863605" y="3319454"/>
                  <a:pt x="1736352" y="3307181"/>
                </a:cubicBezTo>
                <a:cubicBezTo>
                  <a:pt x="1525816" y="3264987"/>
                  <a:pt x="1431928" y="3242703"/>
                  <a:pt x="1315280" y="3222792"/>
                </a:cubicBezTo>
                <a:cubicBezTo>
                  <a:pt x="1136990" y="3198618"/>
                  <a:pt x="1058509" y="3219071"/>
                  <a:pt x="958700" y="3174444"/>
                </a:cubicBezTo>
                <a:cubicBezTo>
                  <a:pt x="804295" y="3049860"/>
                  <a:pt x="747941" y="3017013"/>
                  <a:pt x="649890" y="2925276"/>
                </a:cubicBezTo>
                <a:cubicBezTo>
                  <a:pt x="477457" y="2744069"/>
                  <a:pt x="362334" y="2683214"/>
                  <a:pt x="305024" y="2562861"/>
                </a:cubicBezTo>
                <a:cubicBezTo>
                  <a:pt x="286425" y="2342891"/>
                  <a:pt x="306700" y="2246897"/>
                  <a:pt x="267825" y="2122921"/>
                </a:cubicBezTo>
                <a:cubicBezTo>
                  <a:pt x="156841" y="1929637"/>
                  <a:pt x="43354" y="1853358"/>
                  <a:pt x="45857" y="1736352"/>
                </a:cubicBezTo>
                <a:cubicBezTo>
                  <a:pt x="165185" y="1539616"/>
                  <a:pt x="238331" y="1464433"/>
                  <a:pt x="284513" y="1342880"/>
                </a:cubicBezTo>
                <a:cubicBezTo>
                  <a:pt x="319124" y="1134441"/>
                  <a:pt x="314543" y="1042159"/>
                  <a:pt x="353735" y="926002"/>
                </a:cubicBezTo>
                <a:cubicBezTo>
                  <a:pt x="449765" y="747251"/>
                  <a:pt x="454782" y="657984"/>
                  <a:pt x="545795" y="568500"/>
                </a:cubicBezTo>
                <a:cubicBezTo>
                  <a:pt x="753143" y="448972"/>
                  <a:pt x="845065" y="381419"/>
                  <a:pt x="960490" y="329443"/>
                </a:cubicBezTo>
                <a:cubicBezTo>
                  <a:pt x="1137893" y="275717"/>
                  <a:pt x="1198916" y="248441"/>
                  <a:pt x="1315295" y="221991"/>
                </a:cubicBezTo>
                <a:cubicBezTo>
                  <a:pt x="1525824" y="187551"/>
                  <a:pt x="1613909" y="168381"/>
                  <a:pt x="1736352" y="153111"/>
                </a:cubicBezTo>
                <a:cubicBezTo>
                  <a:pt x="1933966" y="136651"/>
                  <a:pt x="2009673" y="93146"/>
                  <a:pt x="2131579" y="120191"/>
                </a:cubicBezTo>
                <a:cubicBezTo>
                  <a:pt x="2340319" y="226802"/>
                  <a:pt x="2448801" y="263931"/>
                  <a:pt x="2549059" y="333413"/>
                </a:cubicBezTo>
                <a:cubicBezTo>
                  <a:pt x="2674511" y="458409"/>
                  <a:pt x="2727114" y="498928"/>
                  <a:pt x="2799963" y="583405"/>
                </a:cubicBezTo>
                <a:cubicBezTo>
                  <a:pt x="2917341" y="739999"/>
                  <a:pt x="2969202" y="785687"/>
                  <a:pt x="3034719" y="896593"/>
                </a:cubicBezTo>
                <a:cubicBezTo>
                  <a:pt x="3135731" y="1109687"/>
                  <a:pt x="3179841" y="1196817"/>
                  <a:pt x="3236742" y="1322781"/>
                </a:cubicBezTo>
                <a:cubicBezTo>
                  <a:pt x="3325400" y="1529567"/>
                  <a:pt x="3407260" y="1614796"/>
                  <a:pt x="3414057" y="1736352"/>
                </a:cubicBezTo>
                <a:close/>
              </a:path>
            </a:pathLst>
          </a:custGeom>
          <a:solidFill>
            <a:srgbClr val="D97757"/>
          </a:solidFill>
          <a:ln w="63500" cap="rnd" cmpd="sng">
            <a:solidFill>
              <a:schemeClr val="tx1">
                <a:alpha val="82000"/>
              </a:schemeClr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laude Logo Free Download SVG, PNG a... · LobeHub">
            <a:extLst>
              <a:ext uri="{FF2B5EF4-FFF2-40B4-BE49-F238E27FC236}">
                <a16:creationId xmlns:a16="http://schemas.microsoft.com/office/drawing/2014/main" id="{6F9AEED6-A25C-8569-A1C7-715BB942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6" y="4500298"/>
            <a:ext cx="560043" cy="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594360" y="36576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Event Types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594360" y="1234440"/>
            <a:ext cx="1645920" cy="27432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4360" y="1463040"/>
            <a:ext cx="393192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0D4"/>
            </a:solidFill>
            <a:prstDash val="solid"/>
          </a:ln>
          <a:effectLst>
            <a:outerShdw blurRad="1270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94360" y="1463040"/>
            <a:ext cx="54864" cy="1508760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162763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1325880" y="16459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Cowork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77240" y="212140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Hands-on sessions working with Claude on your actual projects. Setup, real workflows, real use cases.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846320" y="1463040"/>
            <a:ext cx="393192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0D4"/>
            </a:solidFill>
            <a:prstDash val="solid"/>
          </a:ln>
          <a:effectLst>
            <a:outerShdw blurRad="1270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846320" y="1463040"/>
            <a:ext cx="54864" cy="1508760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029200" y="162763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577840" y="164592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Code Workshops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029200" y="212140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Deeper technical dives — AI for developers, Claude Code for designers, industry-specific builds.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94360" y="3200400"/>
            <a:ext cx="393192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0D4"/>
            </a:solidFill>
            <a:prstDash val="solid"/>
          </a:ln>
          <a:effectLst>
            <a:outerShdw blurRad="1270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94360" y="3200400"/>
            <a:ext cx="54864" cy="1508760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77240" y="336499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1325880" y="33832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Hackathons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77240" y="385876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Time-boxed build events. Ship something real by end of day. Teams or solo. Prizes + live demos.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846320" y="3200400"/>
            <a:ext cx="393192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0D4"/>
            </a:solidFill>
            <a:prstDash val="solid"/>
          </a:ln>
          <a:effectLst>
            <a:outerShdw blurRad="1270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846320" y="3200400"/>
            <a:ext cx="54864" cy="1508760"/>
          </a:xfrm>
          <a:prstGeom prst="rect">
            <a:avLst/>
          </a:prstGeom>
          <a:solidFill>
            <a:srgbClr val="C4623A"/>
          </a:solidFill>
          <a:ln w="12700">
            <a:solidFill>
              <a:srgbClr val="C4623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029200" y="336499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dirty="0">
                <a:solidFill>
                  <a:srgbClr val="000000"/>
                </a:solidFill>
              </a:rPr>
              <a:t>🏙️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5577840" y="33832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1A1A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Claude Impact Lab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029200" y="3858768"/>
            <a:ext cx="3611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6560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Partnering with Atlanta nonprofits to solve real civic problems. Up to $5K Anthropic sponsorship.</a:t>
            </a:r>
            <a:endParaRPr lang="en-US" sz="11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53AFBA-B532-44E6-F756-814C7D5C5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322" y1="56202" x2="57966" y2="34496"/>
                        <a14:foregroundMark x1="70508" y1="32171" x2="42034" y2="41860"/>
                        <a14:foregroundMark x1="42034" y1="41860" x2="42034" y2="48062"/>
                        <a14:foregroundMark x1="49153" y1="48062" x2="40000" y2="65891"/>
                        <a14:foregroundMark x1="40000" y1="65891" x2="37966" y2="67442"/>
                        <a14:foregroundMark x1="52203" y1="55814" x2="50169" y2="43023"/>
                        <a14:foregroundMark x1="52203" y1="42636" x2="53898" y2="44961"/>
                        <a14:foregroundMark x1="60339" y1="62403" x2="52203" y2="62403"/>
                        <a14:foregroundMark x1="60339" y1="57752" x2="42034" y2="65504"/>
                        <a14:foregroundMark x1="45424" y1="66667" x2="35254" y2="71318"/>
                        <a14:foregroundMark x1="56949" y1="45349" x2="53220" y2="58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962" y="1571588"/>
            <a:ext cx="588198" cy="514424"/>
          </a:xfrm>
          <a:prstGeom prst="rect">
            <a:avLst/>
          </a:prstGeom>
        </p:spPr>
      </p:pic>
      <p:sp>
        <p:nvSpPr>
          <p:cNvPr id="27" name="HandDrawnCircle">
            <a:extLst>
              <a:ext uri="{FF2B5EF4-FFF2-40B4-BE49-F238E27FC236}">
                <a16:creationId xmlns:a16="http://schemas.microsoft.com/office/drawing/2014/main" id="{97F48A3B-67B4-0E04-9B75-4C25B9DAA1A0}"/>
              </a:ext>
            </a:extLst>
          </p:cNvPr>
          <p:cNvSpPr/>
          <p:nvPr/>
        </p:nvSpPr>
        <p:spPr>
          <a:xfrm>
            <a:off x="7382694" y="-772394"/>
            <a:ext cx="1900289" cy="1544788"/>
          </a:xfrm>
          <a:custGeom>
            <a:avLst/>
            <a:gdLst/>
            <a:ahLst/>
            <a:cxnLst/>
            <a:rect l="0" t="0" r="3472704" b="3472704"/>
            <a:pathLst>
              <a:path w="3472704" h="3472704">
                <a:moveTo>
                  <a:pt x="3414057" y="1736352"/>
                </a:moveTo>
                <a:cubicBezTo>
                  <a:pt x="3348055" y="1934752"/>
                  <a:pt x="3314971" y="2005620"/>
                  <a:pt x="3282053" y="2133152"/>
                </a:cubicBezTo>
                <a:cubicBezTo>
                  <a:pt x="3238327" y="2359860"/>
                  <a:pt x="3248027" y="2477563"/>
                  <a:pt x="3194601" y="2586567"/>
                </a:cubicBezTo>
                <a:cubicBezTo>
                  <a:pt x="3060241" y="2723207"/>
                  <a:pt x="3018737" y="2781092"/>
                  <a:pt x="2925881" y="2859846"/>
                </a:cubicBezTo>
                <a:cubicBezTo>
                  <a:pt x="2750721" y="2985720"/>
                  <a:pt x="2689898" y="3044879"/>
                  <a:pt x="2575561" y="3111594"/>
                </a:cubicBezTo>
                <a:cubicBezTo>
                  <a:pt x="2369597" y="3208102"/>
                  <a:pt x="2289513" y="3275272"/>
                  <a:pt x="2163632" y="3304610"/>
                </a:cubicBezTo>
                <a:cubicBezTo>
                  <a:pt x="1949992" y="3305896"/>
                  <a:pt x="1863605" y="3319454"/>
                  <a:pt x="1736352" y="3307181"/>
                </a:cubicBezTo>
                <a:cubicBezTo>
                  <a:pt x="1525816" y="3264987"/>
                  <a:pt x="1431928" y="3242703"/>
                  <a:pt x="1315280" y="3222792"/>
                </a:cubicBezTo>
                <a:cubicBezTo>
                  <a:pt x="1136990" y="3198618"/>
                  <a:pt x="1058509" y="3219071"/>
                  <a:pt x="958700" y="3174444"/>
                </a:cubicBezTo>
                <a:cubicBezTo>
                  <a:pt x="804295" y="3049860"/>
                  <a:pt x="747941" y="3017013"/>
                  <a:pt x="649890" y="2925276"/>
                </a:cubicBezTo>
                <a:cubicBezTo>
                  <a:pt x="477457" y="2744069"/>
                  <a:pt x="362334" y="2683214"/>
                  <a:pt x="305024" y="2562861"/>
                </a:cubicBezTo>
                <a:cubicBezTo>
                  <a:pt x="286425" y="2342891"/>
                  <a:pt x="306700" y="2246897"/>
                  <a:pt x="267825" y="2122921"/>
                </a:cubicBezTo>
                <a:cubicBezTo>
                  <a:pt x="156841" y="1929637"/>
                  <a:pt x="43354" y="1853358"/>
                  <a:pt x="45857" y="1736352"/>
                </a:cubicBezTo>
                <a:cubicBezTo>
                  <a:pt x="165185" y="1539616"/>
                  <a:pt x="238331" y="1464433"/>
                  <a:pt x="284513" y="1342880"/>
                </a:cubicBezTo>
                <a:cubicBezTo>
                  <a:pt x="319124" y="1134441"/>
                  <a:pt x="314543" y="1042159"/>
                  <a:pt x="353735" y="926002"/>
                </a:cubicBezTo>
                <a:cubicBezTo>
                  <a:pt x="449765" y="747251"/>
                  <a:pt x="454782" y="657984"/>
                  <a:pt x="545795" y="568500"/>
                </a:cubicBezTo>
                <a:cubicBezTo>
                  <a:pt x="753143" y="448972"/>
                  <a:pt x="845065" y="381419"/>
                  <a:pt x="960490" y="329443"/>
                </a:cubicBezTo>
                <a:cubicBezTo>
                  <a:pt x="1137893" y="275717"/>
                  <a:pt x="1198916" y="248441"/>
                  <a:pt x="1315295" y="221991"/>
                </a:cubicBezTo>
                <a:cubicBezTo>
                  <a:pt x="1525824" y="187551"/>
                  <a:pt x="1613909" y="168381"/>
                  <a:pt x="1736352" y="153111"/>
                </a:cubicBezTo>
                <a:cubicBezTo>
                  <a:pt x="1933966" y="136651"/>
                  <a:pt x="2009673" y="93146"/>
                  <a:pt x="2131579" y="120191"/>
                </a:cubicBezTo>
                <a:cubicBezTo>
                  <a:pt x="2340319" y="226802"/>
                  <a:pt x="2448801" y="263931"/>
                  <a:pt x="2549059" y="333413"/>
                </a:cubicBezTo>
                <a:cubicBezTo>
                  <a:pt x="2674511" y="458409"/>
                  <a:pt x="2727114" y="498928"/>
                  <a:pt x="2799963" y="583405"/>
                </a:cubicBezTo>
                <a:cubicBezTo>
                  <a:pt x="2917341" y="739999"/>
                  <a:pt x="2969202" y="785687"/>
                  <a:pt x="3034719" y="896593"/>
                </a:cubicBezTo>
                <a:cubicBezTo>
                  <a:pt x="3135731" y="1109687"/>
                  <a:pt x="3179841" y="1196817"/>
                  <a:pt x="3236742" y="1322781"/>
                </a:cubicBezTo>
                <a:cubicBezTo>
                  <a:pt x="3325400" y="1529567"/>
                  <a:pt x="3407260" y="1614796"/>
                  <a:pt x="3414057" y="1736352"/>
                </a:cubicBezTo>
                <a:close/>
              </a:path>
            </a:pathLst>
          </a:custGeom>
          <a:solidFill>
            <a:srgbClr val="D97757"/>
          </a:solidFill>
          <a:ln w="63500" cap="rnd" cmpd="sng">
            <a:solidFill>
              <a:schemeClr val="tx1">
                <a:alpha val="82000"/>
              </a:schemeClr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48AD70-47E1-8FC6-09C9-001E9A7FC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9" b="89900" l="4645" r="89992">
                        <a14:foregroundMark x1="8446" y1="50335" x2="9079" y2="47600"/>
                        <a14:foregroundMark x1="4856" y1="46763" x2="4645" y2="43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724" y="1633384"/>
            <a:ext cx="598116" cy="4526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765914-33C5-E6A9-0CA3-DBAC2AAC3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" y="3332108"/>
            <a:ext cx="502920" cy="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BE27AD-A80C-49FA-80CB-8414D60EA53A}">
  <we:reference id="wa200010001" version="1.0.0.1" store="en-US" storeType="OMEX"/>
  <we:alternateReferences>
    <we:reference id="wa200010001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8814</TotalTime>
  <Words>2136</Words>
  <Application>Microsoft Office PowerPoint</Application>
  <PresentationFormat>On-screen Show (16:9)</PresentationFormat>
  <Paragraphs>253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Open Sans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The AI Collective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Claude Community Kickoff</dc:title>
  <dc:subject>PptxGenJS Presentation</dc:subject>
  <dc:creator>PptxGenJS</dc:creator>
  <cp:lastModifiedBy>tyler sztuka</cp:lastModifiedBy>
  <cp:revision>36</cp:revision>
  <dcterms:created xsi:type="dcterms:W3CDTF">2026-03-23T14:47:43Z</dcterms:created>
  <dcterms:modified xsi:type="dcterms:W3CDTF">2026-04-13T17:35:53Z</dcterms:modified>
</cp:coreProperties>
</file>